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notesSlides/notesSlide3.xml" ContentType="application/vnd.openxmlformats-officedocument.presentationml.notesSlide+xml"/>
  <Override PartName="/ppt/comments/comment3.xml" ContentType="application/vnd.openxmlformats-officedocument.presentationml.comment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omments/comment4.xml" ContentType="application/vnd.openxmlformats-officedocument.presentationml.comment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omments/comment5.xml" ContentType="application/vnd.openxmlformats-officedocument.presentationml.comments+xml"/>
  <Override PartName="/ppt/notesSlides/notesSlide9.xml" ContentType="application/vnd.openxmlformats-officedocument.presentationml.notesSlide+xml"/>
  <Override PartName="/ppt/comments/comment6.xml" ContentType="application/vnd.openxmlformats-officedocument.presentationml.comment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comments/comment7.xml" ContentType="application/vnd.openxmlformats-officedocument.presentationml.comments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comments/comment8.xml" ContentType="application/vnd.openxmlformats-officedocument.presentationml.comments+xml"/>
  <Override PartName="/ppt/comments/comment9.xml" ContentType="application/vnd.openxmlformats-officedocument.presentationml.comments+xml"/>
  <Override PartName="/ppt/comments/comment10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41"/>
  </p:notesMasterIdLst>
  <p:sldIdLst>
    <p:sldId id="2935" r:id="rId2"/>
    <p:sldId id="2297" r:id="rId3"/>
    <p:sldId id="2369" r:id="rId4"/>
    <p:sldId id="2324" r:id="rId5"/>
    <p:sldId id="2928" r:id="rId6"/>
    <p:sldId id="2669" r:id="rId7"/>
    <p:sldId id="2670" r:id="rId8"/>
    <p:sldId id="2893" r:id="rId9"/>
    <p:sldId id="2938" r:id="rId10"/>
    <p:sldId id="2939" r:id="rId11"/>
    <p:sldId id="2331" r:id="rId12"/>
    <p:sldId id="2933" r:id="rId13"/>
    <p:sldId id="2941" r:id="rId14"/>
    <p:sldId id="2936" r:id="rId15"/>
    <p:sldId id="2898" r:id="rId16"/>
    <p:sldId id="2900" r:id="rId17"/>
    <p:sldId id="2663" r:id="rId18"/>
    <p:sldId id="2666" r:id="rId19"/>
    <p:sldId id="2664" r:id="rId20"/>
    <p:sldId id="2333" r:id="rId21"/>
    <p:sldId id="2673" r:id="rId22"/>
    <p:sldId id="2674" r:id="rId23"/>
    <p:sldId id="2675" r:id="rId24"/>
    <p:sldId id="2676" r:id="rId25"/>
    <p:sldId id="2942" r:id="rId26"/>
    <p:sldId id="2943" r:id="rId27"/>
    <p:sldId id="2944" r:id="rId28"/>
    <p:sldId id="2945" r:id="rId29"/>
    <p:sldId id="2949" r:id="rId30"/>
    <p:sldId id="2948" r:id="rId31"/>
    <p:sldId id="2950" r:id="rId32"/>
    <p:sldId id="2951" r:id="rId33"/>
    <p:sldId id="2680" r:id="rId34"/>
    <p:sldId id="2681" r:id="rId35"/>
    <p:sldId id="2682" r:id="rId36"/>
    <p:sldId id="2683" r:id="rId37"/>
    <p:sldId id="2684" r:id="rId38"/>
    <p:sldId id="2685" r:id="rId39"/>
    <p:sldId id="2686" r:id="rId40"/>
    <p:sldId id="2687" r:id="rId41"/>
    <p:sldId id="2688" r:id="rId42"/>
    <p:sldId id="2689" r:id="rId43"/>
    <p:sldId id="2690" r:id="rId44"/>
    <p:sldId id="2691" r:id="rId45"/>
    <p:sldId id="2692" r:id="rId46"/>
    <p:sldId id="2693" r:id="rId47"/>
    <p:sldId id="2694" r:id="rId48"/>
    <p:sldId id="2695" r:id="rId49"/>
    <p:sldId id="2696" r:id="rId50"/>
    <p:sldId id="2697" r:id="rId51"/>
    <p:sldId id="2698" r:id="rId52"/>
    <p:sldId id="2699" r:id="rId53"/>
    <p:sldId id="2700" r:id="rId54"/>
    <p:sldId id="2701" r:id="rId55"/>
    <p:sldId id="2702" r:id="rId56"/>
    <p:sldId id="2703" r:id="rId57"/>
    <p:sldId id="2704" r:id="rId58"/>
    <p:sldId id="2952" r:id="rId59"/>
    <p:sldId id="2953" r:id="rId60"/>
    <p:sldId id="2954" r:id="rId61"/>
    <p:sldId id="2705" r:id="rId62"/>
    <p:sldId id="2706" r:id="rId63"/>
    <p:sldId id="2707" r:id="rId64"/>
    <p:sldId id="2708" r:id="rId65"/>
    <p:sldId id="2709" r:id="rId66"/>
    <p:sldId id="2710" r:id="rId67"/>
    <p:sldId id="2711" r:id="rId68"/>
    <p:sldId id="2712" r:id="rId69"/>
    <p:sldId id="2713" r:id="rId70"/>
    <p:sldId id="2929" r:id="rId71"/>
    <p:sldId id="2714" r:id="rId72"/>
    <p:sldId id="2715" r:id="rId73"/>
    <p:sldId id="2716" r:id="rId74"/>
    <p:sldId id="2717" r:id="rId75"/>
    <p:sldId id="2718" r:id="rId76"/>
    <p:sldId id="2719" r:id="rId77"/>
    <p:sldId id="2720" r:id="rId78"/>
    <p:sldId id="2721" r:id="rId79"/>
    <p:sldId id="2722" r:id="rId80"/>
    <p:sldId id="2723" r:id="rId81"/>
    <p:sldId id="2724" r:id="rId82"/>
    <p:sldId id="2725" r:id="rId83"/>
    <p:sldId id="2726" r:id="rId84"/>
    <p:sldId id="2727" r:id="rId85"/>
    <p:sldId id="2728" r:id="rId86"/>
    <p:sldId id="2729" r:id="rId87"/>
    <p:sldId id="2730" r:id="rId88"/>
    <p:sldId id="2731" r:id="rId89"/>
    <p:sldId id="2955" r:id="rId90"/>
    <p:sldId id="2956" r:id="rId91"/>
    <p:sldId id="2957" r:id="rId92"/>
    <p:sldId id="2958" r:id="rId93"/>
    <p:sldId id="2959" r:id="rId94"/>
    <p:sldId id="2960" r:id="rId95"/>
    <p:sldId id="2961" r:id="rId96"/>
    <p:sldId id="2962" r:id="rId97"/>
    <p:sldId id="2963" r:id="rId98"/>
    <p:sldId id="2964" r:id="rId99"/>
    <p:sldId id="2965" r:id="rId100"/>
    <p:sldId id="2966" r:id="rId101"/>
    <p:sldId id="2967" r:id="rId102"/>
    <p:sldId id="2968" r:id="rId103"/>
    <p:sldId id="2969" r:id="rId104"/>
    <p:sldId id="2970" r:id="rId105"/>
    <p:sldId id="2971" r:id="rId106"/>
    <p:sldId id="2972" r:id="rId107"/>
    <p:sldId id="2973" r:id="rId108"/>
    <p:sldId id="2974" r:id="rId109"/>
    <p:sldId id="2975" r:id="rId110"/>
    <p:sldId id="2976" r:id="rId111"/>
    <p:sldId id="2977" r:id="rId112"/>
    <p:sldId id="2978" r:id="rId113"/>
    <p:sldId id="2979" r:id="rId114"/>
    <p:sldId id="2980" r:id="rId115"/>
    <p:sldId id="2981" r:id="rId116"/>
    <p:sldId id="2982" r:id="rId117"/>
    <p:sldId id="2983" r:id="rId118"/>
    <p:sldId id="2984" r:id="rId119"/>
    <p:sldId id="2985" r:id="rId120"/>
    <p:sldId id="2986" r:id="rId121"/>
    <p:sldId id="2987" r:id="rId122"/>
    <p:sldId id="2988" r:id="rId123"/>
    <p:sldId id="2989" r:id="rId124"/>
    <p:sldId id="2733" r:id="rId125"/>
    <p:sldId id="2734" r:id="rId126"/>
    <p:sldId id="2735" r:id="rId127"/>
    <p:sldId id="2736" r:id="rId128"/>
    <p:sldId id="2737" r:id="rId129"/>
    <p:sldId id="2738" r:id="rId130"/>
    <p:sldId id="2739" r:id="rId131"/>
    <p:sldId id="2740" r:id="rId132"/>
    <p:sldId id="2741" r:id="rId133"/>
    <p:sldId id="2742" r:id="rId134"/>
    <p:sldId id="2743" r:id="rId135"/>
    <p:sldId id="2744" r:id="rId136"/>
    <p:sldId id="2745" r:id="rId137"/>
    <p:sldId id="2746" r:id="rId138"/>
    <p:sldId id="2747" r:id="rId139"/>
    <p:sldId id="2748" r:id="rId140"/>
    <p:sldId id="2749" r:id="rId141"/>
    <p:sldId id="2750" r:id="rId142"/>
    <p:sldId id="2751" r:id="rId143"/>
    <p:sldId id="2752" r:id="rId144"/>
    <p:sldId id="2753" r:id="rId145"/>
    <p:sldId id="2754" r:id="rId146"/>
    <p:sldId id="2755" r:id="rId147"/>
    <p:sldId id="2756" r:id="rId148"/>
    <p:sldId id="2757" r:id="rId149"/>
    <p:sldId id="2758" r:id="rId150"/>
    <p:sldId id="2759" r:id="rId151"/>
    <p:sldId id="2760" r:id="rId152"/>
    <p:sldId id="2761" r:id="rId153"/>
    <p:sldId id="2762" r:id="rId154"/>
    <p:sldId id="2763" r:id="rId155"/>
    <p:sldId id="2764" r:id="rId156"/>
    <p:sldId id="2765" r:id="rId157"/>
    <p:sldId id="2766" r:id="rId158"/>
    <p:sldId id="2767" r:id="rId159"/>
    <p:sldId id="2768" r:id="rId160"/>
    <p:sldId id="2769" r:id="rId161"/>
    <p:sldId id="2770" r:id="rId162"/>
    <p:sldId id="2771" r:id="rId163"/>
    <p:sldId id="2772" r:id="rId164"/>
    <p:sldId id="2773" r:id="rId165"/>
    <p:sldId id="2774" r:id="rId166"/>
    <p:sldId id="2775" r:id="rId167"/>
    <p:sldId id="2776" r:id="rId168"/>
    <p:sldId id="2777" r:id="rId169"/>
    <p:sldId id="2778" r:id="rId170"/>
    <p:sldId id="2779" r:id="rId171"/>
    <p:sldId id="2780" r:id="rId172"/>
    <p:sldId id="2781" r:id="rId173"/>
    <p:sldId id="2782" r:id="rId174"/>
    <p:sldId id="2783" r:id="rId175"/>
    <p:sldId id="2784" r:id="rId176"/>
    <p:sldId id="2785" r:id="rId177"/>
    <p:sldId id="2786" r:id="rId178"/>
    <p:sldId id="2823" r:id="rId179"/>
    <p:sldId id="2824" r:id="rId180"/>
    <p:sldId id="2825" r:id="rId181"/>
    <p:sldId id="2826" r:id="rId182"/>
    <p:sldId id="2827" r:id="rId183"/>
    <p:sldId id="2828" r:id="rId184"/>
    <p:sldId id="2829" r:id="rId185"/>
    <p:sldId id="2830" r:id="rId186"/>
    <p:sldId id="2831" r:id="rId187"/>
    <p:sldId id="2832" r:id="rId188"/>
    <p:sldId id="2833" r:id="rId189"/>
    <p:sldId id="2834" r:id="rId190"/>
    <p:sldId id="2835" r:id="rId191"/>
    <p:sldId id="2836" r:id="rId192"/>
    <p:sldId id="2837" r:id="rId193"/>
    <p:sldId id="2838" r:id="rId194"/>
    <p:sldId id="2839" r:id="rId195"/>
    <p:sldId id="2840" r:id="rId196"/>
    <p:sldId id="2841" r:id="rId197"/>
    <p:sldId id="2667" r:id="rId198"/>
    <p:sldId id="2520" r:id="rId199"/>
    <p:sldId id="2521" r:id="rId200"/>
    <p:sldId id="2524" r:id="rId201"/>
    <p:sldId id="2525" r:id="rId202"/>
    <p:sldId id="2526" r:id="rId203"/>
    <p:sldId id="2527" r:id="rId204"/>
    <p:sldId id="2528" r:id="rId205"/>
    <p:sldId id="2522" r:id="rId206"/>
    <p:sldId id="2534" r:id="rId207"/>
    <p:sldId id="2535" r:id="rId208"/>
    <p:sldId id="2536" r:id="rId209"/>
    <p:sldId id="2537" r:id="rId210"/>
    <p:sldId id="2538" r:id="rId211"/>
    <p:sldId id="2529" r:id="rId212"/>
    <p:sldId id="2541" r:id="rId213"/>
    <p:sldId id="2991" r:id="rId214"/>
    <p:sldId id="2992" r:id="rId215"/>
    <p:sldId id="2654" r:id="rId216"/>
    <p:sldId id="2655" r:id="rId217"/>
    <p:sldId id="3002" r:id="rId218"/>
    <p:sldId id="2993" r:id="rId219"/>
    <p:sldId id="2994" r:id="rId220"/>
    <p:sldId id="2995" r:id="rId221"/>
    <p:sldId id="2996" r:id="rId222"/>
    <p:sldId id="2997" r:id="rId223"/>
    <p:sldId id="2998" r:id="rId224"/>
    <p:sldId id="2999" r:id="rId225"/>
    <p:sldId id="3000" r:id="rId226"/>
    <p:sldId id="2531" r:id="rId227"/>
    <p:sldId id="2555" r:id="rId228"/>
    <p:sldId id="2647" r:id="rId229"/>
    <p:sldId id="2649" r:id="rId230"/>
    <p:sldId id="2650" r:id="rId231"/>
    <p:sldId id="3001" r:id="rId232"/>
    <p:sldId id="2656" r:id="rId233"/>
    <p:sldId id="2918" r:id="rId234"/>
    <p:sldId id="2932" r:id="rId235"/>
    <p:sldId id="2891" r:id="rId236"/>
    <p:sldId id="2922" r:id="rId237"/>
    <p:sldId id="2990" r:id="rId238"/>
    <p:sldId id="2636" r:id="rId239"/>
    <p:sldId id="2892" r:id="rId240"/>
  </p:sldIdLst>
  <p:sldSz cx="24377650" cy="13716000"/>
  <p:notesSz cx="6858000" cy="9144000"/>
  <p:defaultTextStyle>
    <a:defPPr>
      <a:defRPr lang="en-US"/>
    </a:defPPr>
    <a:lvl1pPr marL="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21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434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2651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6868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1086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639">
          <p15:clr>
            <a:srgbClr val="A4A3A4"/>
          </p15:clr>
        </p15:guide>
        <p15:guide id="2" pos="1535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yPC" initials="M" lastIdx="27" clrIdx="0">
    <p:extLst>
      <p:ext uri="{19B8F6BF-5375-455C-9EA6-DF929625EA0E}">
        <p15:presenceInfo xmlns:p15="http://schemas.microsoft.com/office/powerpoint/2012/main" userId="MyPC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4218"/>
    <a:srgbClr val="FF9B00"/>
    <a:srgbClr val="000000"/>
    <a:srgbClr val="328CCD"/>
    <a:srgbClr val="2750F0"/>
    <a:srgbClr val="4B5050"/>
    <a:srgbClr val="041B31"/>
    <a:srgbClr val="19D3F0"/>
    <a:srgbClr val="19B49B"/>
    <a:srgbClr val="00AA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206" autoAdjust="0"/>
    <p:restoredTop sz="67450" autoAdjust="0"/>
  </p:normalViewPr>
  <p:slideViewPr>
    <p:cSldViewPr snapToGrid="0" snapToObjects="1">
      <p:cViewPr varScale="1">
        <p:scale>
          <a:sx n="25" d="100"/>
          <a:sy n="25" d="100"/>
        </p:scale>
        <p:origin x="1614" y="42"/>
      </p:cViewPr>
      <p:guideLst>
        <p:guide orient="horz" pos="8639"/>
        <p:guide pos="15355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slide" Target="slides/slide22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37" Type="http://schemas.openxmlformats.org/officeDocument/2006/relationships/slide" Target="slides/slide236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presProps" Target="presProps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slide" Target="slides/slide165.xml"/><Relationship Id="rId182" Type="http://schemas.openxmlformats.org/officeDocument/2006/relationships/slide" Target="slides/slide181.xml"/><Relationship Id="rId187" Type="http://schemas.openxmlformats.org/officeDocument/2006/relationships/slide" Target="slides/slide186.xml"/><Relationship Id="rId217" Type="http://schemas.openxmlformats.org/officeDocument/2006/relationships/slide" Target="slides/slide21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38" Type="http://schemas.openxmlformats.org/officeDocument/2006/relationships/slide" Target="slides/slide237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2" Type="http://schemas.openxmlformats.org/officeDocument/2006/relationships/slide" Target="slides/slide201.xml"/><Relationship Id="rId207" Type="http://schemas.openxmlformats.org/officeDocument/2006/relationships/slide" Target="slides/slide206.xml"/><Relationship Id="rId223" Type="http://schemas.openxmlformats.org/officeDocument/2006/relationships/slide" Target="slides/slide222.xml"/><Relationship Id="rId228" Type="http://schemas.openxmlformats.org/officeDocument/2006/relationships/slide" Target="slides/slide227.xml"/><Relationship Id="rId244" Type="http://schemas.openxmlformats.org/officeDocument/2006/relationships/viewProps" Target="view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3" Type="http://schemas.openxmlformats.org/officeDocument/2006/relationships/slide" Target="slides/slide212.xml"/><Relationship Id="rId218" Type="http://schemas.openxmlformats.org/officeDocument/2006/relationships/slide" Target="slides/slide217.xml"/><Relationship Id="rId234" Type="http://schemas.openxmlformats.org/officeDocument/2006/relationships/slide" Target="slides/slide233.xml"/><Relationship Id="rId239" Type="http://schemas.openxmlformats.org/officeDocument/2006/relationships/slide" Target="slides/slide238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0" Type="http://schemas.openxmlformats.org/officeDocument/2006/relationships/slide" Target="slides/slide239.xml"/><Relationship Id="rId245" Type="http://schemas.openxmlformats.org/officeDocument/2006/relationships/theme" Target="theme/theme1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219" Type="http://schemas.openxmlformats.org/officeDocument/2006/relationships/slide" Target="slides/slide21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0" Type="http://schemas.openxmlformats.org/officeDocument/2006/relationships/slide" Target="slides/slide229.xml"/><Relationship Id="rId235" Type="http://schemas.openxmlformats.org/officeDocument/2006/relationships/slide" Target="slides/slide234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0" Type="http://schemas.openxmlformats.org/officeDocument/2006/relationships/slide" Target="slides/slide219.xml"/><Relationship Id="rId225" Type="http://schemas.openxmlformats.org/officeDocument/2006/relationships/slide" Target="slides/slide224.xml"/><Relationship Id="rId241" Type="http://schemas.openxmlformats.org/officeDocument/2006/relationships/notesMaster" Target="notesMasters/notesMaster1.xml"/><Relationship Id="rId246" Type="http://schemas.openxmlformats.org/officeDocument/2006/relationships/tableStyles" Target="tableStyle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commentAuthors" Target="commentAuthors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04-18T12:40:34.088" idx="2">
    <p:pos x="10" y="10"/>
    <p:text>Người thật + app</p:text>
    <p:extLst>
      <p:ext uri="{C676402C-5697-4E1C-873F-D02D1690AC5C}">
        <p15:threadingInfo xmlns:p15="http://schemas.microsoft.com/office/powerpoint/2012/main" timeZoneBias="-420"/>
      </p:ext>
    </p:extLst>
  </p:cm>
</p:cmLst>
</file>

<file path=ppt/comments/comment10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04-18T13:08:43.880" idx="25">
    <p:pos x="10" y="10"/>
    <p:text>hỗ trợ nhận dạng người vs object vs mức độ chính xác bao nhiêu. Test bao nhiều case</p:text>
    <p:extLst>
      <p:ext uri="{C676402C-5697-4E1C-873F-D02D1690AC5C}">
        <p15:threadingInfo xmlns:p15="http://schemas.microsoft.com/office/powerpoint/2012/main" timeZoneBias="-420"/>
      </p:ext>
    </p:extLst>
  </p:cm>
  <p:cm authorId="1" dt="2017-04-18T13:09:06.698" idx="26">
    <p:pos x="106" y="106"/>
    <p:text>Ứng dụng support tốt nhất cho ng mù thông qua voice</p:text>
    <p:extLst>
      <p:ext uri="{C676402C-5697-4E1C-873F-D02D1690AC5C}">
        <p15:threadingInfo xmlns:p15="http://schemas.microsoft.com/office/powerpoint/2012/main" timeZoneBias="-42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04-18T12:40:34.088" idx="2">
    <p:pos x="10" y="10"/>
    <p:text>Người thật + app</p:text>
    <p:extLst>
      <p:ext uri="{C676402C-5697-4E1C-873F-D02D1690AC5C}">
        <p15:threadingInfo xmlns:p15="http://schemas.microsoft.com/office/powerpoint/2012/main" timeZoneBias="-42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04-18T12:40:59.507" idx="3">
    <p:pos x="10" y="10"/>
    <p:text>miêu tả: hệ thống support ng mù, giúp đỡ người mù làm những gì....</p:text>
    <p:extLst>
      <p:ext uri="{C676402C-5697-4E1C-873F-D02D1690AC5C}">
        <p15:threadingInfo xmlns:p15="http://schemas.microsoft.com/office/powerpoint/2012/main" timeZoneBias="-420"/>
      </p:ext>
    </p:extLst>
  </p:cm>
  <p:cm authorId="1" dt="2017-04-18T12:45:25.082" idx="8">
    <p:pos x="106" y="106"/>
    <p:text>và thông báo cho user bằng giong nói</p:text>
    <p:extLst>
      <p:ext uri="{C676402C-5697-4E1C-873F-D02D1690AC5C}">
        <p15:threadingInfo xmlns:p15="http://schemas.microsoft.com/office/powerpoint/2012/main" timeZoneBias="-42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04-18T12:45:09.320" idx="7">
    <p:pos x="10" y="10"/>
    <p:text>bỏ</p:text>
    <p:extLst>
      <p:ext uri="{C676402C-5697-4E1C-873F-D02D1690AC5C}">
        <p15:threadingInfo xmlns:p15="http://schemas.microsoft.com/office/powerpoint/2012/main" timeZoneBias="-420"/>
      </p:ext>
    </p:extLst>
  </p:cm>
  <p:cm authorId="1" dt="2017-04-18T12:46:52.316" idx="9">
    <p:pos x="106" y="106"/>
    <p:text/>
    <p:extLst>
      <p:ext uri="{C676402C-5697-4E1C-873F-D02D1690AC5C}">
        <p15:threadingInfo xmlns:p15="http://schemas.microsoft.com/office/powerpoint/2012/main" timeZoneBias="-42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04-18T12:47:46.061" idx="12">
    <p:pos x="10" y="10"/>
    <p:text>Làm sao người mù có thể nhận diện được một người khác</p:text>
    <p:extLst>
      <p:ext uri="{C676402C-5697-4E1C-873F-D02D1690AC5C}">
        <p15:threadingInfo xmlns:p15="http://schemas.microsoft.com/office/powerpoint/2012/main" timeZoneBias="-420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04-18T12:53:44.055" idx="17">
    <p:pos x="10" y="10"/>
    <p:text/>
    <p:extLst>
      <p:ext uri="{C676402C-5697-4E1C-873F-D02D1690AC5C}">
        <p15:threadingInfo xmlns:p15="http://schemas.microsoft.com/office/powerpoint/2012/main" timeZoneBias="-420"/>
      </p:ext>
    </p:extLst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04-18T12:59:05.642" idx="20">
    <p:pos x="10" y="10"/>
    <p:text>Mapping giữa terms trong MCS vs các term trong Clarifai</p:text>
    <p:extLst>
      <p:ext uri="{C676402C-5697-4E1C-873F-D02D1690AC5C}">
        <p15:threadingInfo xmlns:p15="http://schemas.microsoft.com/office/powerpoint/2012/main" timeZoneBias="-420"/>
      </p:ext>
    </p:extLst>
  </p:cm>
  <p:cm authorId="1" dt="2017-04-18T12:59:40.524" idx="21">
    <p:pos x="106" y="106"/>
    <p:text>Câu hỏi: làm sao đưa một tấm hình thì clarifai detect được</p:text>
    <p:extLst>
      <p:ext uri="{C676402C-5697-4E1C-873F-D02D1690AC5C}">
        <p15:threadingInfo xmlns:p15="http://schemas.microsoft.com/office/powerpoint/2012/main" timeZoneBias="-420"/>
      </p:ext>
    </p:extLst>
  </p:cm>
  <p:cm authorId="1" dt="2017-04-18T12:59:54.641" idx="22">
    <p:pos x="202" y="202"/>
    <p:text>quan trọng: quá trình</p:text>
    <p:extLst>
      <p:ext uri="{C676402C-5697-4E1C-873F-D02D1690AC5C}">
        <p15:threadingInfo xmlns:p15="http://schemas.microsoft.com/office/powerpoint/2012/main" timeZoneBias="-420"/>
      </p:ext>
    </p:extLst>
  </p:cm>
</p:cmLst>
</file>

<file path=ppt/comments/comment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04-18T13:07:21.243" idx="23">
    <p:pos x="10" y="10"/>
    <p:text>Demo Identify object trước</p:text>
    <p:extLst>
      <p:ext uri="{C676402C-5697-4E1C-873F-D02D1690AC5C}">
        <p15:threadingInfo xmlns:p15="http://schemas.microsoft.com/office/powerpoint/2012/main" timeZoneBias="-420"/>
      </p:ext>
    </p:extLst>
  </p:cm>
  <p:cm authorId="1" dt="2017-04-18T13:07:33.447" idx="24">
    <p:pos x="106" y="106"/>
    <p:text>Demo Training</p:text>
    <p:extLst>
      <p:ext uri="{C676402C-5697-4E1C-873F-D02D1690AC5C}">
        <p15:threadingInfo xmlns:p15="http://schemas.microsoft.com/office/powerpoint/2012/main" timeZoneBias="-420"/>
      </p:ext>
    </p:extLst>
  </p:cm>
</p:cmLst>
</file>

<file path=ppt/comments/comment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04-18T13:08:43.880" idx="25">
    <p:pos x="10" y="10"/>
    <p:text>hỗ trợ nhận dạng người vs object vs mức độ chính xác bao nhiêu. Test bao nhiều case</p:text>
    <p:extLst>
      <p:ext uri="{C676402C-5697-4E1C-873F-D02D1690AC5C}">
        <p15:threadingInfo xmlns:p15="http://schemas.microsoft.com/office/powerpoint/2012/main" timeZoneBias="-420"/>
      </p:ext>
    </p:extLst>
  </p:cm>
  <p:cm authorId="1" dt="2017-04-18T13:09:06.698" idx="26">
    <p:pos x="106" y="106"/>
    <p:text>Ứng dụng support tốt nhất cho ng mù thông qua voice</p:text>
    <p:extLst>
      <p:ext uri="{C676402C-5697-4E1C-873F-D02D1690AC5C}">
        <p15:threadingInfo xmlns:p15="http://schemas.microsoft.com/office/powerpoint/2012/main" timeZoneBias="-42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Calibri Light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Calibri Light"/>
              </a:defRPr>
            </a:lvl1pPr>
          </a:lstStyle>
          <a:p>
            <a:fld id="{EFC10EE1-B198-C942-8235-326C972CBB30}" type="datetimeFigureOut">
              <a:rPr lang="en-US" smtClean="0"/>
              <a:pPr/>
              <a:t>4/20/2017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Calibri Light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Calibri Light"/>
              </a:defRPr>
            </a:lvl1pPr>
          </a:lstStyle>
          <a:p>
            <a:fld id="{006BE02D-20C0-F840-AFAC-BEA99C74FDC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289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1pPr>
    <a:lvl2pPr marL="914217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2pPr>
    <a:lvl3pPr marL="1828434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3pPr>
    <a:lvl4pPr marL="2742651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4pPr>
    <a:lvl5pPr marL="3656868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5pPr>
    <a:lvl6pPr marL="4571086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Objects obstacles.</a:t>
            </a:r>
          </a:p>
          <a:p>
            <a:r>
              <a:rPr lang="en-US" dirty="0" smtClean="0"/>
              <a:t>Traveling</a:t>
            </a:r>
          </a:p>
          <a:p>
            <a:r>
              <a:rPr lang="en-US" dirty="0" smtClean="0"/>
              <a:t>Walking</a:t>
            </a:r>
            <a:r>
              <a:rPr lang="en-US" baseline="0" dirty="0" smtClean="0"/>
              <a:t> on street</a:t>
            </a:r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9934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b="0" i="0" kern="1200" dirty="0" smtClean="0">
                <a:solidFill>
                  <a:schemeClr val="tx1"/>
                </a:solidFill>
                <a:effectLst/>
                <a:latin typeface="Calibri Light"/>
                <a:ea typeface="+mn-ea"/>
                <a:cs typeface="+mn-cs"/>
              </a:rPr>
              <a:t>If we analyze pixels directly, really dark images and really light images of the same person will have totally different pixel values. But by only considering the </a:t>
            </a:r>
            <a:r>
              <a:rPr lang="en-US" sz="2400" b="0" i="1" kern="1200" dirty="0" smtClean="0">
                <a:solidFill>
                  <a:schemeClr val="tx1"/>
                </a:solidFill>
                <a:effectLst/>
                <a:latin typeface="Calibri Light"/>
                <a:ea typeface="+mn-ea"/>
                <a:cs typeface="+mn-cs"/>
              </a:rPr>
              <a:t>direction</a:t>
            </a:r>
            <a:r>
              <a:rPr lang="en-US" sz="2400" b="0" i="0" kern="1200" dirty="0" smtClean="0">
                <a:solidFill>
                  <a:schemeClr val="tx1"/>
                </a:solidFill>
                <a:effectLst/>
                <a:latin typeface="Calibri Light"/>
                <a:ea typeface="+mn-ea"/>
                <a:cs typeface="+mn-cs"/>
              </a:rPr>
              <a:t> that brightness changes, both really dark images and really bright images will end up with the same exact representation. That makes the problem a lot easier to solve!</a:t>
            </a:r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9659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9973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7119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0542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5097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3651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0579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Giải</a:t>
            </a:r>
            <a:r>
              <a:rPr lang="en-US" baseline="0" dirty="0" smtClean="0"/>
              <a:t> quyết được 2 vấn đề đặt ra ban đầu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8924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Một nhóm</a:t>
            </a:r>
            <a:r>
              <a:rPr lang="en-US" baseline="0" dirty="0" smtClean="0"/>
              <a:t> gồm nhiều người được tập trung lại</a:t>
            </a:r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67544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Quay</a:t>
            </a:r>
            <a:r>
              <a:rPr lang="en-US" baseline="0" dirty="0" smtClean="0"/>
              <a:t> trở lại với vấn đề nêu trên =&gt; giờ đã có thể nhận diện được đó là ai</a:t>
            </a:r>
          </a:p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3992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Meeting people</a:t>
            </a:r>
          </a:p>
          <a:p>
            <a:r>
              <a:rPr lang="en-US" dirty="0" smtClean="0"/>
              <a:t>Participate</a:t>
            </a:r>
            <a:r>
              <a:rPr lang="en-US" baseline="0" dirty="0" smtClean="0"/>
              <a:t> in activities</a:t>
            </a:r>
          </a:p>
          <a:p>
            <a:r>
              <a:rPr lang="en-US" baseline="0" dirty="0" smtClean="0"/>
              <a:t>=&gt; Low self esteem</a:t>
            </a:r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63005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Quay</a:t>
            </a:r>
            <a:r>
              <a:rPr lang="en-US" baseline="0" dirty="0" smtClean="0"/>
              <a:t> trở lại với vấn đề nêu trên =&gt; giờ đã có thể nhận diện được đó là ai</a:t>
            </a:r>
          </a:p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91591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Quay</a:t>
            </a:r>
            <a:r>
              <a:rPr lang="en-US" baseline="0" dirty="0" smtClean="0"/>
              <a:t> trở lại với vấn đề nêu trên =&gt; giờ đã có thể nhận diện được đó là ai</a:t>
            </a:r>
          </a:p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24813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#need</a:t>
            </a:r>
            <a:r>
              <a:rPr lang="en-US" baseline="0" smtClean="0"/>
              <a:t> to talk about process of detect face???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03189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Quay</a:t>
            </a:r>
            <a:r>
              <a:rPr lang="en-US" baseline="0" dirty="0" smtClean="0"/>
              <a:t> trở lại với vấn đề nêu trên =&gt; giờ đã có thể nhận diện được đó là ai</a:t>
            </a:r>
          </a:p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09147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Quay</a:t>
            </a:r>
            <a:r>
              <a:rPr lang="en-US" baseline="0" dirty="0" smtClean="0"/>
              <a:t> trở lại với vấn đề nêu trên =&gt; giờ đã có thể nhận diện được đó là ai</a:t>
            </a:r>
          </a:p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58457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Quay</a:t>
            </a:r>
            <a:r>
              <a:rPr lang="en-US" baseline="0" dirty="0" smtClean="0"/>
              <a:t> trở lại với vấn đề nêu trên =&gt; giờ đã có thể nhận diện được đó là ai</a:t>
            </a:r>
          </a:p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66052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Neu</a:t>
            </a:r>
            <a:r>
              <a:rPr lang="en-US" baseline="0" smtClean="0"/>
              <a:t> input la tam nay --- 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85484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49700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40957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3339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#chua noi den voice regconition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98245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392930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73651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19387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45365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28712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92147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Size nho - &gt;nhanh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70509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6817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#chua noi den voice regconition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8901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#chua noi den voice regconition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6803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849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9299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2720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Qui</a:t>
            </a:r>
            <a:r>
              <a:rPr lang="en-US" baseline="0" dirty="0" smtClean="0"/>
              <a:t> trình như sau</a:t>
            </a:r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6302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icture Placeholder 13"/>
          <p:cNvSpPr>
            <a:spLocks noGrp="1"/>
          </p:cNvSpPr>
          <p:nvPr>
            <p:ph type="pic" sz="quarter" idx="22"/>
          </p:nvPr>
        </p:nvSpPr>
        <p:spPr>
          <a:xfrm>
            <a:off x="0" y="0"/>
            <a:ext cx="24377650" cy="13716000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8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739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24377650" cy="1371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24423368" cy="13716000"/>
          </a:xfrm>
          <a:effectLst/>
        </p:spPr>
        <p:txBody>
          <a:bodyPr>
            <a:normAutofit/>
          </a:bodyPr>
          <a:lstStyle>
            <a:lvl1pPr marL="0" indent="0">
              <a:buNone/>
              <a:defRPr sz="42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Rectangle 4"/>
          <p:cNvSpPr/>
          <p:nvPr userDrawn="1"/>
        </p:nvSpPr>
        <p:spPr>
          <a:xfrm>
            <a:off x="23029685" y="547086"/>
            <a:ext cx="923589" cy="7352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43" tIns="91422" rIns="182843" bIns="91422" rtlCol="0" anchor="ctr"/>
          <a:lstStyle/>
          <a:p>
            <a:pPr algn="ctr"/>
            <a:endParaRPr lang="id-ID"/>
          </a:p>
        </p:txBody>
      </p:sp>
      <p:sp>
        <p:nvSpPr>
          <p:cNvPr id="6" name="Rectangle 5"/>
          <p:cNvSpPr/>
          <p:nvPr userDrawn="1"/>
        </p:nvSpPr>
        <p:spPr>
          <a:xfrm>
            <a:off x="23029685" y="1282387"/>
            <a:ext cx="923589" cy="9143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43" tIns="91422" rIns="182843" bIns="91422" rtlCol="0" anchor="ctr"/>
          <a:lstStyle/>
          <a:p>
            <a:pPr algn="ctr"/>
            <a:endParaRPr lang="id-ID"/>
          </a:p>
        </p:txBody>
      </p:sp>
      <p:sp>
        <p:nvSpPr>
          <p:cNvPr id="7" name="Rectangle 6"/>
          <p:cNvSpPr/>
          <p:nvPr userDrawn="1"/>
        </p:nvSpPr>
        <p:spPr>
          <a:xfrm>
            <a:off x="23029685" y="1197887"/>
            <a:ext cx="923589" cy="9143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43" tIns="91422" rIns="182843" bIns="91422" rtlCol="0" anchor="ctr"/>
          <a:lstStyle/>
          <a:p>
            <a:pPr algn="ctr"/>
            <a:endParaRPr lang="id-ID"/>
          </a:p>
        </p:txBody>
      </p:sp>
      <p:sp>
        <p:nvSpPr>
          <p:cNvPr id="8" name="TextBox 7"/>
          <p:cNvSpPr txBox="1"/>
          <p:nvPr userDrawn="1"/>
        </p:nvSpPr>
        <p:spPr>
          <a:xfrm>
            <a:off x="23113130" y="615531"/>
            <a:ext cx="738273" cy="553961"/>
          </a:xfrm>
          <a:prstGeom prst="rect">
            <a:avLst/>
          </a:prstGeom>
          <a:noFill/>
        </p:spPr>
        <p:txBody>
          <a:bodyPr wrap="none" lIns="182843" tIns="91422" rIns="182843" bIns="91422" rtlCol="0">
            <a:spAutoFit/>
          </a:bodyPr>
          <a:lstStyle/>
          <a:p>
            <a:pPr algn="ctr"/>
            <a:fld id="{260E2A6B-A809-4840-BF14-8648BC0BDF87}" type="slidenum">
              <a:rPr lang="id-ID" sz="2400" b="1" smtClean="0">
                <a:solidFill>
                  <a:schemeClr val="bg1"/>
                </a:solidFill>
                <a:latin typeface="Lato Light"/>
                <a:cs typeface="Lato Light"/>
              </a:rPr>
              <a:pPr algn="ctr"/>
              <a:t>‹#›</a:t>
            </a:fld>
            <a:endParaRPr lang="id-ID" sz="2400" dirty="0">
              <a:solidFill>
                <a:schemeClr val="bg1"/>
              </a:solidFill>
              <a:latin typeface="Lato Light"/>
              <a:cs typeface="Lato Light"/>
            </a:endParaRPr>
          </a:p>
        </p:txBody>
      </p:sp>
    </p:spTree>
    <p:extLst>
      <p:ext uri="{BB962C8B-B14F-4D97-AF65-F5344CB8AC3E}">
        <p14:creationId xmlns:p14="http://schemas.microsoft.com/office/powerpoint/2010/main" val="3856562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24377650" cy="1371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188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pp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784663" y="4008753"/>
            <a:ext cx="7573145" cy="6526312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defRPr sz="2400" baseline="0"/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7181888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5964" y="730259"/>
            <a:ext cx="21025723" cy="2651126"/>
          </a:xfrm>
          <a:prstGeom prst="rect">
            <a:avLst/>
          </a:prstGeom>
        </p:spPr>
        <p:txBody>
          <a:bodyPr vert="horz" lIns="182843" tIns="91422" rIns="182843" bIns="91422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5964" y="3651250"/>
            <a:ext cx="21025723" cy="8702676"/>
          </a:xfrm>
          <a:prstGeom prst="rect">
            <a:avLst/>
          </a:prstGeom>
        </p:spPr>
        <p:txBody>
          <a:bodyPr vert="horz" lIns="182843" tIns="91422" rIns="182843" bIns="91422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23029685" y="547086"/>
            <a:ext cx="923589" cy="7352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43" tIns="91422" rIns="182843" bIns="91422" rtlCol="0" anchor="ctr"/>
          <a:lstStyle/>
          <a:p>
            <a:pPr algn="ctr"/>
            <a:endParaRPr lang="id-ID"/>
          </a:p>
        </p:txBody>
      </p:sp>
      <p:sp>
        <p:nvSpPr>
          <p:cNvPr id="11" name="Rectangle 10"/>
          <p:cNvSpPr/>
          <p:nvPr userDrawn="1"/>
        </p:nvSpPr>
        <p:spPr>
          <a:xfrm>
            <a:off x="23029685" y="1282387"/>
            <a:ext cx="923589" cy="9143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43" tIns="91422" rIns="182843" bIns="91422" rtlCol="0" anchor="ctr"/>
          <a:lstStyle/>
          <a:p>
            <a:pPr algn="ctr"/>
            <a:endParaRPr lang="id-ID"/>
          </a:p>
        </p:txBody>
      </p:sp>
      <p:sp>
        <p:nvSpPr>
          <p:cNvPr id="12" name="Rectangle 11"/>
          <p:cNvSpPr/>
          <p:nvPr userDrawn="1"/>
        </p:nvSpPr>
        <p:spPr>
          <a:xfrm>
            <a:off x="23029685" y="1197887"/>
            <a:ext cx="923589" cy="9143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43" tIns="91422" rIns="182843" bIns="91422" rtlCol="0" anchor="ctr"/>
          <a:lstStyle/>
          <a:p>
            <a:pPr algn="ctr"/>
            <a:endParaRPr lang="id-ID"/>
          </a:p>
        </p:txBody>
      </p:sp>
      <p:sp>
        <p:nvSpPr>
          <p:cNvPr id="14" name="Freeform 30"/>
          <p:cNvSpPr>
            <a:spLocks noChangeArrowheads="1"/>
          </p:cNvSpPr>
          <p:nvPr userDrawn="1"/>
        </p:nvSpPr>
        <p:spPr bwMode="auto">
          <a:xfrm>
            <a:off x="21856474" y="12962667"/>
            <a:ext cx="350410" cy="357351"/>
          </a:xfrm>
          <a:custGeom>
            <a:avLst/>
            <a:gdLst>
              <a:gd name="T0" fmla="*/ 222 w 444"/>
              <a:gd name="T1" fmla="*/ 0 h 454"/>
              <a:gd name="T2" fmla="*/ 222 w 444"/>
              <a:gd name="T3" fmla="*/ 0 h 454"/>
              <a:gd name="T4" fmla="*/ 0 w 444"/>
              <a:gd name="T5" fmla="*/ 222 h 454"/>
              <a:gd name="T6" fmla="*/ 222 w 444"/>
              <a:gd name="T7" fmla="*/ 453 h 454"/>
              <a:gd name="T8" fmla="*/ 443 w 444"/>
              <a:gd name="T9" fmla="*/ 222 h 454"/>
              <a:gd name="T10" fmla="*/ 222 w 444"/>
              <a:gd name="T11" fmla="*/ 0 h 4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44" h="454">
                <a:moveTo>
                  <a:pt x="222" y="0"/>
                </a:moveTo>
                <a:lnTo>
                  <a:pt x="222" y="0"/>
                </a:lnTo>
                <a:cubicBezTo>
                  <a:pt x="35" y="0"/>
                  <a:pt x="0" y="45"/>
                  <a:pt x="0" y="222"/>
                </a:cubicBezTo>
                <a:cubicBezTo>
                  <a:pt x="0" y="408"/>
                  <a:pt x="35" y="453"/>
                  <a:pt x="222" y="453"/>
                </a:cubicBezTo>
                <a:cubicBezTo>
                  <a:pt x="407" y="453"/>
                  <a:pt x="443" y="408"/>
                  <a:pt x="443" y="222"/>
                </a:cubicBezTo>
                <a:cubicBezTo>
                  <a:pt x="443" y="45"/>
                  <a:pt x="407" y="0"/>
                  <a:pt x="222" y="0"/>
                </a:cubicBezTo>
              </a:path>
            </a:pathLst>
          </a:custGeom>
          <a:solidFill>
            <a:schemeClr val="accent2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en-US">
              <a:latin typeface="Calibri Light"/>
            </a:endParaRPr>
          </a:p>
        </p:txBody>
      </p:sp>
      <p:sp>
        <p:nvSpPr>
          <p:cNvPr id="15" name="Freeform 38"/>
          <p:cNvSpPr>
            <a:spLocks noChangeArrowheads="1"/>
          </p:cNvSpPr>
          <p:nvPr userDrawn="1"/>
        </p:nvSpPr>
        <p:spPr bwMode="auto">
          <a:xfrm>
            <a:off x="21957416" y="13038867"/>
            <a:ext cx="125063" cy="216775"/>
          </a:xfrm>
          <a:custGeom>
            <a:avLst/>
            <a:gdLst>
              <a:gd name="T0" fmla="*/ 124 w 133"/>
              <a:gd name="T1" fmla="*/ 204 h 231"/>
              <a:gd name="T2" fmla="*/ 124 w 133"/>
              <a:gd name="T3" fmla="*/ 204 h 231"/>
              <a:gd name="T4" fmla="*/ 124 w 133"/>
              <a:gd name="T5" fmla="*/ 230 h 231"/>
              <a:gd name="T6" fmla="*/ 97 w 133"/>
              <a:gd name="T7" fmla="*/ 230 h 231"/>
              <a:gd name="T8" fmla="*/ 0 w 133"/>
              <a:gd name="T9" fmla="*/ 133 h 231"/>
              <a:gd name="T10" fmla="*/ 0 w 133"/>
              <a:gd name="T11" fmla="*/ 107 h 231"/>
              <a:gd name="T12" fmla="*/ 97 w 133"/>
              <a:gd name="T13" fmla="*/ 9 h 231"/>
              <a:gd name="T14" fmla="*/ 124 w 133"/>
              <a:gd name="T15" fmla="*/ 9 h 231"/>
              <a:gd name="T16" fmla="*/ 124 w 133"/>
              <a:gd name="T17" fmla="*/ 35 h 231"/>
              <a:gd name="T18" fmla="*/ 44 w 133"/>
              <a:gd name="T19" fmla="*/ 115 h 231"/>
              <a:gd name="T20" fmla="*/ 124 w 133"/>
              <a:gd name="T21" fmla="*/ 204 h 2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33" h="231">
                <a:moveTo>
                  <a:pt x="124" y="204"/>
                </a:moveTo>
                <a:lnTo>
                  <a:pt x="124" y="204"/>
                </a:lnTo>
                <a:cubicBezTo>
                  <a:pt x="132" y="213"/>
                  <a:pt x="132" y="221"/>
                  <a:pt x="124" y="230"/>
                </a:cubicBezTo>
                <a:cubicBezTo>
                  <a:pt x="115" y="230"/>
                  <a:pt x="106" y="230"/>
                  <a:pt x="97" y="230"/>
                </a:cubicBezTo>
                <a:cubicBezTo>
                  <a:pt x="0" y="133"/>
                  <a:pt x="0" y="133"/>
                  <a:pt x="0" y="133"/>
                </a:cubicBezTo>
                <a:cubicBezTo>
                  <a:pt x="0" y="124"/>
                  <a:pt x="0" y="115"/>
                  <a:pt x="0" y="107"/>
                </a:cubicBezTo>
                <a:cubicBezTo>
                  <a:pt x="97" y="9"/>
                  <a:pt x="97" y="9"/>
                  <a:pt x="97" y="9"/>
                </a:cubicBezTo>
                <a:cubicBezTo>
                  <a:pt x="106" y="0"/>
                  <a:pt x="115" y="0"/>
                  <a:pt x="124" y="9"/>
                </a:cubicBezTo>
                <a:cubicBezTo>
                  <a:pt x="132" y="17"/>
                  <a:pt x="132" y="26"/>
                  <a:pt x="124" y="35"/>
                </a:cubicBezTo>
                <a:cubicBezTo>
                  <a:pt x="44" y="115"/>
                  <a:pt x="44" y="115"/>
                  <a:pt x="44" y="115"/>
                </a:cubicBezTo>
                <a:lnTo>
                  <a:pt x="124" y="204"/>
                </a:lnTo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en-US">
              <a:latin typeface="Calibri Light"/>
            </a:endParaRPr>
          </a:p>
        </p:txBody>
      </p:sp>
      <p:sp>
        <p:nvSpPr>
          <p:cNvPr id="16" name="Freeform 30"/>
          <p:cNvSpPr>
            <a:spLocks noChangeArrowheads="1"/>
          </p:cNvSpPr>
          <p:nvPr userDrawn="1"/>
        </p:nvSpPr>
        <p:spPr bwMode="auto">
          <a:xfrm>
            <a:off x="22272519" y="12962229"/>
            <a:ext cx="350410" cy="357351"/>
          </a:xfrm>
          <a:custGeom>
            <a:avLst/>
            <a:gdLst>
              <a:gd name="T0" fmla="*/ 222 w 444"/>
              <a:gd name="T1" fmla="*/ 0 h 454"/>
              <a:gd name="T2" fmla="*/ 222 w 444"/>
              <a:gd name="T3" fmla="*/ 0 h 454"/>
              <a:gd name="T4" fmla="*/ 0 w 444"/>
              <a:gd name="T5" fmla="*/ 222 h 454"/>
              <a:gd name="T6" fmla="*/ 222 w 444"/>
              <a:gd name="T7" fmla="*/ 453 h 454"/>
              <a:gd name="T8" fmla="*/ 443 w 444"/>
              <a:gd name="T9" fmla="*/ 222 h 454"/>
              <a:gd name="T10" fmla="*/ 222 w 444"/>
              <a:gd name="T11" fmla="*/ 0 h 4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44" h="454">
                <a:moveTo>
                  <a:pt x="222" y="0"/>
                </a:moveTo>
                <a:lnTo>
                  <a:pt x="222" y="0"/>
                </a:lnTo>
                <a:cubicBezTo>
                  <a:pt x="35" y="0"/>
                  <a:pt x="0" y="45"/>
                  <a:pt x="0" y="222"/>
                </a:cubicBezTo>
                <a:cubicBezTo>
                  <a:pt x="0" y="408"/>
                  <a:pt x="35" y="453"/>
                  <a:pt x="222" y="453"/>
                </a:cubicBezTo>
                <a:cubicBezTo>
                  <a:pt x="407" y="453"/>
                  <a:pt x="443" y="408"/>
                  <a:pt x="443" y="222"/>
                </a:cubicBezTo>
                <a:cubicBezTo>
                  <a:pt x="443" y="45"/>
                  <a:pt x="407" y="0"/>
                  <a:pt x="222" y="0"/>
                </a:cubicBezTo>
              </a:path>
            </a:pathLst>
          </a:custGeom>
          <a:solidFill>
            <a:schemeClr val="accent2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en-US">
              <a:latin typeface="Calibri Light"/>
            </a:endParaRPr>
          </a:p>
        </p:txBody>
      </p:sp>
      <p:sp>
        <p:nvSpPr>
          <p:cNvPr id="17" name="Freeform 38"/>
          <p:cNvSpPr>
            <a:spLocks noChangeArrowheads="1"/>
          </p:cNvSpPr>
          <p:nvPr userDrawn="1"/>
        </p:nvSpPr>
        <p:spPr bwMode="auto">
          <a:xfrm flipH="1">
            <a:off x="22365174" y="13038429"/>
            <a:ext cx="124405" cy="216775"/>
          </a:xfrm>
          <a:custGeom>
            <a:avLst/>
            <a:gdLst>
              <a:gd name="T0" fmla="*/ 124 w 133"/>
              <a:gd name="T1" fmla="*/ 204 h 231"/>
              <a:gd name="T2" fmla="*/ 124 w 133"/>
              <a:gd name="T3" fmla="*/ 204 h 231"/>
              <a:gd name="T4" fmla="*/ 124 w 133"/>
              <a:gd name="T5" fmla="*/ 230 h 231"/>
              <a:gd name="T6" fmla="*/ 97 w 133"/>
              <a:gd name="T7" fmla="*/ 230 h 231"/>
              <a:gd name="T8" fmla="*/ 0 w 133"/>
              <a:gd name="T9" fmla="*/ 133 h 231"/>
              <a:gd name="T10" fmla="*/ 0 w 133"/>
              <a:gd name="T11" fmla="*/ 107 h 231"/>
              <a:gd name="T12" fmla="*/ 97 w 133"/>
              <a:gd name="T13" fmla="*/ 9 h 231"/>
              <a:gd name="T14" fmla="*/ 124 w 133"/>
              <a:gd name="T15" fmla="*/ 9 h 231"/>
              <a:gd name="T16" fmla="*/ 124 w 133"/>
              <a:gd name="T17" fmla="*/ 35 h 231"/>
              <a:gd name="T18" fmla="*/ 44 w 133"/>
              <a:gd name="T19" fmla="*/ 115 h 231"/>
              <a:gd name="T20" fmla="*/ 124 w 133"/>
              <a:gd name="T21" fmla="*/ 204 h 2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33" h="231">
                <a:moveTo>
                  <a:pt x="124" y="204"/>
                </a:moveTo>
                <a:lnTo>
                  <a:pt x="124" y="204"/>
                </a:lnTo>
                <a:cubicBezTo>
                  <a:pt x="132" y="213"/>
                  <a:pt x="132" y="221"/>
                  <a:pt x="124" y="230"/>
                </a:cubicBezTo>
                <a:cubicBezTo>
                  <a:pt x="115" y="230"/>
                  <a:pt x="106" y="230"/>
                  <a:pt x="97" y="230"/>
                </a:cubicBezTo>
                <a:cubicBezTo>
                  <a:pt x="0" y="133"/>
                  <a:pt x="0" y="133"/>
                  <a:pt x="0" y="133"/>
                </a:cubicBezTo>
                <a:cubicBezTo>
                  <a:pt x="0" y="124"/>
                  <a:pt x="0" y="115"/>
                  <a:pt x="0" y="107"/>
                </a:cubicBezTo>
                <a:cubicBezTo>
                  <a:pt x="97" y="9"/>
                  <a:pt x="97" y="9"/>
                  <a:pt x="97" y="9"/>
                </a:cubicBezTo>
                <a:cubicBezTo>
                  <a:pt x="106" y="0"/>
                  <a:pt x="115" y="0"/>
                  <a:pt x="124" y="9"/>
                </a:cubicBezTo>
                <a:cubicBezTo>
                  <a:pt x="132" y="17"/>
                  <a:pt x="132" y="26"/>
                  <a:pt x="124" y="35"/>
                </a:cubicBezTo>
                <a:cubicBezTo>
                  <a:pt x="44" y="115"/>
                  <a:pt x="44" y="115"/>
                  <a:pt x="44" y="115"/>
                </a:cubicBezTo>
                <a:lnTo>
                  <a:pt x="124" y="204"/>
                </a:lnTo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en-US">
              <a:latin typeface="Calibri Light"/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1625380" y="12834421"/>
            <a:ext cx="36550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2400" b="1" smtClean="0">
                <a:solidFill>
                  <a:schemeClr val="tx2"/>
                </a:solidFill>
                <a:latin typeface="Lato Regular"/>
                <a:cs typeface="Lato Regular"/>
              </a:rPr>
              <a:t>Simple Inc </a:t>
            </a:r>
            <a:r>
              <a:rPr lang="id-ID" sz="2400" b="0" smtClean="0">
                <a:solidFill>
                  <a:schemeClr val="tx2"/>
                </a:solidFill>
                <a:latin typeface="Lato Light"/>
                <a:cs typeface="Lato Light"/>
              </a:rPr>
              <a:t>Company</a:t>
            </a:r>
            <a:endParaRPr lang="id-ID" sz="2400" b="0">
              <a:solidFill>
                <a:schemeClr val="tx2"/>
              </a:solidFill>
              <a:latin typeface="Lato Light"/>
              <a:cs typeface="Lato Light"/>
            </a:endParaRPr>
          </a:p>
        </p:txBody>
      </p:sp>
      <p:sp>
        <p:nvSpPr>
          <p:cNvPr id="22" name="TextBox 21"/>
          <p:cNvSpPr txBox="1"/>
          <p:nvPr userDrawn="1"/>
        </p:nvSpPr>
        <p:spPr>
          <a:xfrm>
            <a:off x="23113130" y="615531"/>
            <a:ext cx="738273" cy="553961"/>
          </a:xfrm>
          <a:prstGeom prst="rect">
            <a:avLst/>
          </a:prstGeom>
          <a:noFill/>
        </p:spPr>
        <p:txBody>
          <a:bodyPr wrap="none" lIns="182843" tIns="91422" rIns="182843" bIns="91422" rtlCol="0">
            <a:spAutoFit/>
          </a:bodyPr>
          <a:lstStyle/>
          <a:p>
            <a:pPr algn="ctr"/>
            <a:fld id="{260E2A6B-A809-4840-BF14-8648BC0BDF87}" type="slidenum">
              <a:rPr lang="id-ID" sz="2400" b="1" smtClean="0">
                <a:solidFill>
                  <a:schemeClr val="bg1"/>
                </a:solidFill>
                <a:latin typeface="Lato Light"/>
                <a:cs typeface="Lato Light"/>
              </a:rPr>
              <a:pPr algn="ctr"/>
              <a:t>‹#›</a:t>
            </a:fld>
            <a:endParaRPr lang="id-ID" sz="2400" dirty="0">
              <a:solidFill>
                <a:schemeClr val="bg1"/>
              </a:solidFill>
              <a:latin typeface="Lato Light"/>
              <a:cs typeface="Lato Light"/>
            </a:endParaRPr>
          </a:p>
        </p:txBody>
      </p:sp>
    </p:spTree>
    <p:extLst>
      <p:ext uri="{BB962C8B-B14F-4D97-AF65-F5344CB8AC3E}">
        <p14:creationId xmlns:p14="http://schemas.microsoft.com/office/powerpoint/2010/main" val="1422848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6" r:id="rId1"/>
    <p:sldLayoutId id="2147483946" r:id="rId2"/>
    <p:sldLayoutId id="2147483965" r:id="rId3"/>
    <p:sldLayoutId id="2147483964" r:id="rId4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828434" rtl="0" eaLnBrk="1" latinLnBrk="0" hangingPunct="1">
        <a:lnSpc>
          <a:spcPct val="90000"/>
        </a:lnSpc>
        <a:spcBef>
          <a:spcPct val="0"/>
        </a:spcBef>
        <a:buNone/>
        <a:defRPr lang="en-US" sz="6000" kern="1200">
          <a:solidFill>
            <a:schemeClr val="tx1"/>
          </a:solidFill>
          <a:latin typeface="Lato Regular"/>
          <a:ea typeface="+mj-ea"/>
          <a:cs typeface="Lato Regular"/>
        </a:defRPr>
      </a:lvl1pPr>
    </p:titleStyle>
    <p:bodyStyle>
      <a:lvl1pPr marL="457109" indent="-457109" algn="l" defTabSz="1828434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lang="en-US" sz="4800" kern="1200" dirty="0" smtClean="0">
          <a:solidFill>
            <a:schemeClr val="tx1"/>
          </a:solidFill>
          <a:effectLst/>
          <a:latin typeface="Lato Regular"/>
          <a:ea typeface="+mn-ea"/>
          <a:cs typeface="Lato Regular"/>
        </a:defRPr>
      </a:lvl1pPr>
      <a:lvl2pPr marL="1371326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4000" kern="1200" dirty="0" smtClean="0">
          <a:solidFill>
            <a:schemeClr val="tx1"/>
          </a:solidFill>
          <a:effectLst/>
          <a:latin typeface="Lato Regular"/>
          <a:ea typeface="+mn-ea"/>
          <a:cs typeface="Lato Regular"/>
        </a:defRPr>
      </a:lvl2pPr>
      <a:lvl3pPr marL="2285543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3600" kern="1200" dirty="0" smtClean="0">
          <a:solidFill>
            <a:schemeClr val="tx1"/>
          </a:solidFill>
          <a:effectLst/>
          <a:latin typeface="Lato Regular"/>
          <a:ea typeface="+mn-ea"/>
          <a:cs typeface="Lato Regular"/>
        </a:defRPr>
      </a:lvl3pPr>
      <a:lvl4pPr marL="3199760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3200" kern="1200" dirty="0" smtClean="0">
          <a:solidFill>
            <a:schemeClr val="tx1"/>
          </a:solidFill>
          <a:effectLst/>
          <a:latin typeface="Lato Regular"/>
          <a:ea typeface="+mn-ea"/>
          <a:cs typeface="Lato Regular"/>
        </a:defRPr>
      </a:lvl4pPr>
      <a:lvl5pPr marL="4113977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3200" kern="1200" dirty="0">
          <a:solidFill>
            <a:schemeClr val="tx1"/>
          </a:solidFill>
          <a:effectLst/>
          <a:latin typeface="Lato Regular"/>
          <a:ea typeface="+mn-ea"/>
          <a:cs typeface="Lato Regular"/>
        </a:defRPr>
      </a:lvl5pPr>
      <a:lvl6pPr marL="5028194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2411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6628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0846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217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434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2651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6868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086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5303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399520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3737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2.xml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4.png"/><Relationship Id="rId7" Type="http://schemas.openxmlformats.org/officeDocument/2006/relationships/image" Target="../media/image29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jpeg"/><Relationship Id="rId5" Type="http://schemas.openxmlformats.org/officeDocument/2006/relationships/image" Target="../media/image39.jpeg"/><Relationship Id="rId4" Type="http://schemas.openxmlformats.org/officeDocument/2006/relationships/image" Target="../media/image21.png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4.png"/><Relationship Id="rId7" Type="http://schemas.openxmlformats.org/officeDocument/2006/relationships/image" Target="../media/image29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jpeg"/><Relationship Id="rId5" Type="http://schemas.openxmlformats.org/officeDocument/2006/relationships/image" Target="../media/image39.jpeg"/><Relationship Id="rId4" Type="http://schemas.openxmlformats.org/officeDocument/2006/relationships/image" Target="../media/image21.png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jpeg"/><Relationship Id="rId4" Type="http://schemas.openxmlformats.org/officeDocument/2006/relationships/image" Target="../media/image21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jpeg"/><Relationship Id="rId4" Type="http://schemas.openxmlformats.org/officeDocument/2006/relationships/image" Target="../media/image21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jpeg"/><Relationship Id="rId4" Type="http://schemas.openxmlformats.org/officeDocument/2006/relationships/image" Target="../media/image21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jpeg"/><Relationship Id="rId4" Type="http://schemas.openxmlformats.org/officeDocument/2006/relationships/image" Target="../media/image21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jpeg"/><Relationship Id="rId4" Type="http://schemas.openxmlformats.org/officeDocument/2006/relationships/image" Target="../media/image21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jpe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jpeg"/><Relationship Id="rId4" Type="http://schemas.openxmlformats.org/officeDocument/2006/relationships/image" Target="../media/image21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jpeg"/><Relationship Id="rId4" Type="http://schemas.openxmlformats.org/officeDocument/2006/relationships/image" Target="../media/image21.png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jpe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jpe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jpe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39.jpeg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3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jpe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jpeg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comments" Target="../comments/comment4.xml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jpeg"/><Relationship Id="rId4" Type="http://schemas.openxmlformats.org/officeDocument/2006/relationships/image" Target="../media/image21.png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jpeg"/><Relationship Id="rId4" Type="http://schemas.openxmlformats.org/officeDocument/2006/relationships/image" Target="../media/image21.png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jpeg"/><Relationship Id="rId4" Type="http://schemas.openxmlformats.org/officeDocument/2006/relationships/image" Target="../media/image21.png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jpeg"/><Relationship Id="rId4" Type="http://schemas.openxmlformats.org/officeDocument/2006/relationships/image" Target="../media/image21.png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jpeg"/><Relationship Id="rId4" Type="http://schemas.openxmlformats.org/officeDocument/2006/relationships/image" Target="../media/image21.png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21.png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21.png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1.png"/><Relationship Id="rId4" Type="http://schemas.openxmlformats.org/officeDocument/2006/relationships/image" Target="../media/image13.png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jpeg"/><Relationship Id="rId4" Type="http://schemas.openxmlformats.org/officeDocument/2006/relationships/image" Target="../media/image22.png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jpeg"/><Relationship Id="rId4" Type="http://schemas.openxmlformats.org/officeDocument/2006/relationships/image" Target="../media/image22.png"/></Relationships>
</file>

<file path=ppt/slides/_rels/slide1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1.png"/><Relationship Id="rId7" Type="http://schemas.openxmlformats.org/officeDocument/2006/relationships/image" Target="../media/image17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2.png"/><Relationship Id="rId4" Type="http://schemas.openxmlformats.org/officeDocument/2006/relationships/image" Target="../media/image47.jpeg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7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4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17.png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gi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5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72.jpeg"/></Relationships>
</file>

<file path=ppt/slides/_rels/slide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8.xml"/><Relationship Id="rId4" Type="http://schemas.openxmlformats.org/officeDocument/2006/relationships/image" Target="../media/image78.png"/></Relationships>
</file>

<file path=ppt/slides/_rels/slide2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.png"/><Relationship Id="rId4" Type="http://schemas.openxmlformats.org/officeDocument/2006/relationships/image" Target="../media/image81.png"/></Relationships>
</file>

<file path=ppt/slides/_rels/slide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9.xml"/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0.xml"/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3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3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22.png"/><Relationship Id="rId4" Type="http://schemas.openxmlformats.org/officeDocument/2006/relationships/image" Target="../media/image23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22.png"/><Relationship Id="rId4" Type="http://schemas.openxmlformats.org/officeDocument/2006/relationships/image" Target="../media/image23.jpe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1.png"/><Relationship Id="rId7" Type="http://schemas.openxmlformats.org/officeDocument/2006/relationships/image" Target="../media/image2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22.png"/><Relationship Id="rId4" Type="http://schemas.openxmlformats.org/officeDocument/2006/relationships/image" Target="../media/image23.jpeg"/><Relationship Id="rId9" Type="http://schemas.openxmlformats.org/officeDocument/2006/relationships/comments" Target="../comments/comment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gif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jpeg"/><Relationship Id="rId4" Type="http://schemas.openxmlformats.org/officeDocument/2006/relationships/image" Target="../media/image21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jpeg"/><Relationship Id="rId5" Type="http://schemas.openxmlformats.org/officeDocument/2006/relationships/image" Target="../media/image39.jpeg"/><Relationship Id="rId4" Type="http://schemas.openxmlformats.org/officeDocument/2006/relationships/image" Target="../media/image21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1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jpeg"/><Relationship Id="rId5" Type="http://schemas.openxmlformats.org/officeDocument/2006/relationships/image" Target="../media/image39.jpeg"/><Relationship Id="rId4" Type="http://schemas.openxmlformats.org/officeDocument/2006/relationships/image" Target="../media/image21.png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1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jpeg"/><Relationship Id="rId5" Type="http://schemas.openxmlformats.org/officeDocument/2006/relationships/image" Target="../media/image39.jpeg"/><Relationship Id="rId4" Type="http://schemas.openxmlformats.org/officeDocument/2006/relationships/image" Target="../media/image21.png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4.png"/><Relationship Id="rId7" Type="http://schemas.openxmlformats.org/officeDocument/2006/relationships/image" Target="../media/image29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jpeg"/><Relationship Id="rId5" Type="http://schemas.openxmlformats.org/officeDocument/2006/relationships/image" Target="../media/image39.jpe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20692" y="0"/>
            <a:ext cx="24377650" cy="13716000"/>
          </a:xfrm>
          <a:prstGeom prst="rect">
            <a:avLst/>
          </a:prstGeom>
          <a:solidFill>
            <a:schemeClr val="accent1">
              <a:lumMod val="5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43" tIns="91422" rIns="182843" bIns="91422" rtlCol="0" anchor="ctr"/>
          <a:lstStyle/>
          <a:p>
            <a:pPr algn="ctr"/>
            <a:endParaRPr lang="en-US">
              <a:latin typeface="Lato Ligh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785361" y="5334515"/>
            <a:ext cx="14765544" cy="3046970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bg1"/>
                </a:solidFill>
                <a:latin typeface="Lato Regular"/>
                <a:cs typeface="Lato Regular"/>
              </a:rPr>
              <a:t>Automatic Alternative </a:t>
            </a:r>
            <a:r>
              <a:rPr lang="en-US" sz="9600" b="1" dirty="0" smtClean="0">
                <a:solidFill>
                  <a:schemeClr val="bg1"/>
                </a:solidFill>
                <a:latin typeface="Lato Regular"/>
                <a:cs typeface="Lato Regular"/>
              </a:rPr>
              <a:t/>
            </a:r>
            <a:br>
              <a:rPr lang="en-US" sz="9600" b="1" dirty="0" smtClean="0">
                <a:solidFill>
                  <a:schemeClr val="bg1"/>
                </a:solidFill>
                <a:latin typeface="Lato Regular"/>
                <a:cs typeface="Lato Regular"/>
              </a:rPr>
            </a:br>
            <a:r>
              <a:rPr lang="en-US" sz="9600" b="1" dirty="0" smtClean="0">
                <a:solidFill>
                  <a:schemeClr val="bg1"/>
                </a:solidFill>
                <a:latin typeface="Lato Regular"/>
                <a:cs typeface="Lato Regular"/>
              </a:rPr>
              <a:t>Image </a:t>
            </a:r>
            <a:r>
              <a:rPr lang="en-US" sz="9600" b="1" dirty="0">
                <a:solidFill>
                  <a:schemeClr val="bg1"/>
                </a:solidFill>
                <a:latin typeface="Lato Regular"/>
                <a:cs typeface="Lato Regular"/>
              </a:rPr>
              <a:t>Recognition to Voice</a:t>
            </a:r>
            <a:endParaRPr lang="id-ID" sz="9600" b="1" dirty="0" smtClean="0">
              <a:solidFill>
                <a:schemeClr val="bg1"/>
              </a:solidFill>
              <a:latin typeface="Lato Regular"/>
              <a:cs typeface="Lat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4219676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705754" y="1108042"/>
            <a:ext cx="6190797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Common Solutions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200825" y="2432726"/>
            <a:ext cx="392813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Helpers</a:t>
            </a:r>
            <a:endParaRPr lang="vi-VN" sz="8000" dirty="0">
              <a:latin typeface="+mj-lt"/>
            </a:endParaRPr>
          </a:p>
        </p:txBody>
      </p:sp>
      <p:pic>
        <p:nvPicPr>
          <p:cNvPr id="6" name="Picture 4" descr="Kết quả hình ảnh cho blind person solution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132" y="5250426"/>
            <a:ext cx="10588585" cy="7630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Kết quả hình ảnh cho blind person application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764"/>
          <a:stretch/>
        </p:blipFill>
        <p:spPr bwMode="auto">
          <a:xfrm>
            <a:off x="12662208" y="5250426"/>
            <a:ext cx="10876218" cy="7630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6289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654025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Detect Human Face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6267" y="1995226"/>
            <a:ext cx="3334552" cy="185562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7722550" y="1344905"/>
            <a:ext cx="5881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Microsoft Cognitive Service</a:t>
            </a:r>
            <a:endParaRPr lang="vi-VN" dirty="0">
              <a:latin typeface="+mj-lt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794" y="5502864"/>
            <a:ext cx="2780959" cy="278095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60672" y="796065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User</a:t>
            </a:r>
            <a:endParaRPr lang="vi-VN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420229" y="196608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147" y="2612418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14" name="Straight Connector 13"/>
          <p:cNvCxnSpPr>
            <a:stCxn id="13" idx="1"/>
          </p:cNvCxnSpPr>
          <p:nvPr/>
        </p:nvCxnSpPr>
        <p:spPr>
          <a:xfrm flipH="1">
            <a:off x="7261412" y="3044266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7261412" y="304426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12711513" y="3049497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14208248" y="3044265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261412" y="12898714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 flipV="1">
            <a:off x="17104660" y="3116094"/>
            <a:ext cx="1919469" cy="523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17104659" y="3116094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22358681" y="3121325"/>
            <a:ext cx="169281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24051495" y="3116093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17104659" y="12970542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3263388" y="6250081"/>
            <a:ext cx="335631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471827" y="6477368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1. Capture</a:t>
            </a:r>
            <a:endParaRPr lang="vi-VN" dirty="0">
              <a:latin typeface="+mj-lt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t="9076" r="1477" b="8433"/>
          <a:stretch/>
        </p:blipFill>
        <p:spPr>
          <a:xfrm>
            <a:off x="3669335" y="3121325"/>
            <a:ext cx="2576050" cy="2901470"/>
          </a:xfrm>
          <a:prstGeom prst="rect">
            <a:avLst/>
          </a:prstGeom>
        </p:spPr>
      </p:pic>
      <p:cxnSp>
        <p:nvCxnSpPr>
          <p:cNvPr id="27" name="Straight Arrow Connector 26"/>
          <p:cNvCxnSpPr/>
          <p:nvPr/>
        </p:nvCxnSpPr>
        <p:spPr>
          <a:xfrm>
            <a:off x="14420972" y="6250081"/>
            <a:ext cx="2497023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4288792" y="6570177"/>
            <a:ext cx="26292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2. Detect API</a:t>
            </a:r>
            <a:endParaRPr lang="vi-VN" dirty="0">
              <a:latin typeface="+mj-lt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t="9076" r="1477" b="8433"/>
          <a:stretch/>
        </p:blipFill>
        <p:spPr>
          <a:xfrm>
            <a:off x="14706312" y="3773137"/>
            <a:ext cx="1997343" cy="2249658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7"/>
          <a:srcRect l="23179" t="27718" r="27259" b="26416"/>
          <a:stretch/>
        </p:blipFill>
        <p:spPr>
          <a:xfrm>
            <a:off x="19212773" y="6989864"/>
            <a:ext cx="2913930" cy="3567123"/>
          </a:xfrm>
          <a:prstGeom prst="rect">
            <a:avLst/>
          </a:prstGeom>
        </p:spPr>
      </p:pic>
      <p:cxnSp>
        <p:nvCxnSpPr>
          <p:cNvPr id="31" name="Straight Arrow Connector 30"/>
          <p:cNvCxnSpPr/>
          <p:nvPr/>
        </p:nvCxnSpPr>
        <p:spPr>
          <a:xfrm>
            <a:off x="20669494" y="5833691"/>
            <a:ext cx="0" cy="91000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49143" y="3983566"/>
            <a:ext cx="1828800" cy="1828800"/>
          </a:xfrm>
          <a:prstGeom prst="rect">
            <a:avLst/>
          </a:prstGeom>
        </p:spPr>
      </p:pic>
      <p:cxnSp>
        <p:nvCxnSpPr>
          <p:cNvPr id="33" name="Straight Arrow Connector 32"/>
          <p:cNvCxnSpPr/>
          <p:nvPr/>
        </p:nvCxnSpPr>
        <p:spPr>
          <a:xfrm>
            <a:off x="20727376" y="10826986"/>
            <a:ext cx="0" cy="91000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19173876" y="11986528"/>
            <a:ext cx="2991235" cy="58477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+mj-lt"/>
              </a:rPr>
              <a:t>Face ID</a:t>
            </a:r>
            <a:endParaRPr lang="vi-VN" sz="3200" dirty="0">
              <a:latin typeface="+mj-lt"/>
            </a:endParaRPr>
          </a:p>
        </p:txBody>
      </p:sp>
      <p:cxnSp>
        <p:nvCxnSpPr>
          <p:cNvPr id="35" name="Straight Arrow Connector 34"/>
          <p:cNvCxnSpPr/>
          <p:nvPr/>
        </p:nvCxnSpPr>
        <p:spPr>
          <a:xfrm flipH="1">
            <a:off x="14420972" y="10269631"/>
            <a:ext cx="237154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14354881" y="10515373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3. Return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4801394" y="11242651"/>
            <a:ext cx="1736175" cy="58477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+mj-lt"/>
              </a:rPr>
              <a:t>Face ID</a:t>
            </a:r>
            <a:endParaRPr lang="vi-VN" sz="3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57606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654025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Detect Human Face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6267" y="1995226"/>
            <a:ext cx="3334552" cy="185562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7722550" y="1344905"/>
            <a:ext cx="5881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Microsoft Cognitive Service</a:t>
            </a:r>
            <a:endParaRPr lang="vi-VN" dirty="0">
              <a:latin typeface="+mj-lt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794" y="5502864"/>
            <a:ext cx="2780959" cy="278095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60672" y="796065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User</a:t>
            </a:r>
            <a:endParaRPr lang="vi-VN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420229" y="196608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147" y="2612418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14" name="Straight Connector 13"/>
          <p:cNvCxnSpPr>
            <a:stCxn id="13" idx="1"/>
          </p:cNvCxnSpPr>
          <p:nvPr/>
        </p:nvCxnSpPr>
        <p:spPr>
          <a:xfrm flipH="1">
            <a:off x="7261412" y="3044266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7261412" y="304426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12711513" y="3049497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14208248" y="3044265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261412" y="12898714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 flipV="1">
            <a:off x="17104660" y="3116094"/>
            <a:ext cx="1919469" cy="523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17104659" y="3116094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22358681" y="3121325"/>
            <a:ext cx="169281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24051495" y="3116093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17104659" y="12970542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3263388" y="6250081"/>
            <a:ext cx="335631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471827" y="6477368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1. Capture</a:t>
            </a:r>
            <a:endParaRPr lang="vi-VN" dirty="0">
              <a:latin typeface="+mj-lt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t="9076" r="1477" b="8433"/>
          <a:stretch/>
        </p:blipFill>
        <p:spPr>
          <a:xfrm>
            <a:off x="3669335" y="3121325"/>
            <a:ext cx="2576050" cy="2901470"/>
          </a:xfrm>
          <a:prstGeom prst="rect">
            <a:avLst/>
          </a:prstGeom>
        </p:spPr>
      </p:pic>
      <p:cxnSp>
        <p:nvCxnSpPr>
          <p:cNvPr id="27" name="Straight Arrow Connector 26"/>
          <p:cNvCxnSpPr/>
          <p:nvPr/>
        </p:nvCxnSpPr>
        <p:spPr>
          <a:xfrm>
            <a:off x="14420972" y="6250081"/>
            <a:ext cx="2497023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4288792" y="6570177"/>
            <a:ext cx="26292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2. Detect API</a:t>
            </a:r>
            <a:endParaRPr lang="vi-VN" dirty="0">
              <a:latin typeface="+mj-lt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t="9076" r="1477" b="8433"/>
          <a:stretch/>
        </p:blipFill>
        <p:spPr>
          <a:xfrm>
            <a:off x="14706312" y="3773137"/>
            <a:ext cx="1997343" cy="2249658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7"/>
          <a:srcRect l="23179" t="27718" r="27259" b="26416"/>
          <a:stretch/>
        </p:blipFill>
        <p:spPr>
          <a:xfrm>
            <a:off x="19212773" y="6989864"/>
            <a:ext cx="2913930" cy="3567123"/>
          </a:xfrm>
          <a:prstGeom prst="rect">
            <a:avLst/>
          </a:prstGeom>
        </p:spPr>
      </p:pic>
      <p:cxnSp>
        <p:nvCxnSpPr>
          <p:cNvPr id="31" name="Straight Arrow Connector 30"/>
          <p:cNvCxnSpPr/>
          <p:nvPr/>
        </p:nvCxnSpPr>
        <p:spPr>
          <a:xfrm>
            <a:off x="20669494" y="5833691"/>
            <a:ext cx="0" cy="91000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49143" y="3983566"/>
            <a:ext cx="1828800" cy="1828800"/>
          </a:xfrm>
          <a:prstGeom prst="rect">
            <a:avLst/>
          </a:prstGeom>
        </p:spPr>
      </p:pic>
      <p:cxnSp>
        <p:nvCxnSpPr>
          <p:cNvPr id="33" name="Straight Arrow Connector 32"/>
          <p:cNvCxnSpPr/>
          <p:nvPr/>
        </p:nvCxnSpPr>
        <p:spPr>
          <a:xfrm>
            <a:off x="20727376" y="10826986"/>
            <a:ext cx="0" cy="91000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19173876" y="11986528"/>
            <a:ext cx="2991235" cy="58477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+mj-lt"/>
              </a:rPr>
              <a:t>Face ID</a:t>
            </a:r>
            <a:endParaRPr lang="vi-VN" sz="3200" dirty="0">
              <a:latin typeface="+mj-lt"/>
            </a:endParaRPr>
          </a:p>
        </p:txBody>
      </p:sp>
      <p:cxnSp>
        <p:nvCxnSpPr>
          <p:cNvPr id="35" name="Straight Arrow Connector 34"/>
          <p:cNvCxnSpPr/>
          <p:nvPr/>
        </p:nvCxnSpPr>
        <p:spPr>
          <a:xfrm flipH="1">
            <a:off x="14420972" y="10269631"/>
            <a:ext cx="237154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14354881" y="10515373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3. Return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4801394" y="11242651"/>
            <a:ext cx="1736175" cy="58477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+mj-lt"/>
              </a:rPr>
              <a:t>Face ID</a:t>
            </a:r>
            <a:endParaRPr lang="vi-VN" sz="3200" dirty="0">
              <a:latin typeface="+mj-lt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9349653" y="3991210"/>
            <a:ext cx="2770354" cy="76944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Face ID</a:t>
            </a:r>
            <a:endParaRPr lang="vi-VN" sz="4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81164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957538" y="2261905"/>
            <a:ext cx="876874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Identifying Process</a:t>
            </a:r>
            <a:endParaRPr lang="vi-VN" sz="8000" dirty="0"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5543184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Identify a Person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957538" y="4356351"/>
            <a:ext cx="11192488" cy="63248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914400" indent="-914400">
              <a:lnSpc>
                <a:spcPct val="250000"/>
              </a:lnSpc>
              <a:buFont typeface="Wingdings" panose="05000000000000000000" pitchFamily="2" charset="2"/>
              <a:buChar char="ü"/>
            </a:pPr>
            <a:r>
              <a:rPr lang="en-US" sz="5400" b="1" dirty="0" smtClean="0">
                <a:latin typeface="+mj-lt"/>
              </a:rPr>
              <a:t>Detect Human Face</a:t>
            </a:r>
          </a:p>
          <a:p>
            <a:pPr>
              <a:lnSpc>
                <a:spcPct val="250000"/>
              </a:lnSpc>
            </a:pPr>
            <a:r>
              <a:rPr lang="en-US" sz="5400" b="1" dirty="0" smtClean="0">
                <a:latin typeface="+mj-lt"/>
              </a:rPr>
              <a:t>2.  Identify Face and get Candidates</a:t>
            </a:r>
          </a:p>
          <a:p>
            <a:pPr>
              <a:lnSpc>
                <a:spcPct val="250000"/>
              </a:lnSpc>
            </a:pPr>
            <a:r>
              <a:rPr lang="en-US" sz="5400" b="1" dirty="0" smtClean="0">
                <a:latin typeface="+mj-lt"/>
              </a:rPr>
              <a:t>3.  </a:t>
            </a:r>
            <a:r>
              <a:rPr lang="en-US" sz="5400" b="1" dirty="0">
                <a:latin typeface="+mj-lt"/>
              </a:rPr>
              <a:t>Get Person </a:t>
            </a:r>
            <a:r>
              <a:rPr lang="en-US" sz="5400" b="1" dirty="0" smtClean="0">
                <a:latin typeface="+mj-lt"/>
              </a:rPr>
              <a:t>Information</a:t>
            </a:r>
            <a:endParaRPr lang="vi-VN" sz="54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66243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957538" y="2261905"/>
            <a:ext cx="876874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Identifying Process</a:t>
            </a:r>
            <a:endParaRPr lang="vi-VN" sz="8000" dirty="0"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5543184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Identify a Person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957538" y="4356351"/>
            <a:ext cx="11192488" cy="63248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914400" indent="-914400">
              <a:lnSpc>
                <a:spcPct val="250000"/>
              </a:lnSpc>
              <a:buFont typeface="Wingdings" panose="05000000000000000000" pitchFamily="2" charset="2"/>
              <a:buChar char="ü"/>
            </a:pPr>
            <a:r>
              <a:rPr lang="en-US" sz="5400" b="1" dirty="0" smtClean="0">
                <a:latin typeface="+mj-lt"/>
              </a:rPr>
              <a:t>Detect Human Face</a:t>
            </a:r>
          </a:p>
          <a:p>
            <a:pPr>
              <a:lnSpc>
                <a:spcPct val="250000"/>
              </a:lnSpc>
            </a:pPr>
            <a:r>
              <a:rPr lang="en-US" sz="5400" b="1" dirty="0" smtClean="0">
                <a:latin typeface="+mj-lt"/>
              </a:rPr>
              <a:t>2.  Identify Face and get Candidates</a:t>
            </a:r>
          </a:p>
          <a:p>
            <a:pPr>
              <a:lnSpc>
                <a:spcPct val="250000"/>
              </a:lnSpc>
            </a:pPr>
            <a:r>
              <a:rPr lang="en-US" sz="5400" b="1" dirty="0" smtClean="0">
                <a:latin typeface="+mj-lt"/>
              </a:rPr>
              <a:t>3.  </a:t>
            </a:r>
            <a:r>
              <a:rPr lang="en-US" sz="5400" b="1" dirty="0">
                <a:latin typeface="+mj-lt"/>
              </a:rPr>
              <a:t>Get Person </a:t>
            </a:r>
            <a:r>
              <a:rPr lang="en-US" sz="5400" b="1" dirty="0" smtClean="0">
                <a:latin typeface="+mj-lt"/>
              </a:rPr>
              <a:t>Information</a:t>
            </a:r>
            <a:endParaRPr lang="vi-VN" sz="5400" b="1" dirty="0">
              <a:latin typeface="+mj-lt"/>
            </a:endParaRPr>
          </a:p>
        </p:txBody>
      </p:sp>
      <p:sp>
        <p:nvSpPr>
          <p:cNvPr id="8" name="Right Arrow 7"/>
          <p:cNvSpPr/>
          <p:nvPr/>
        </p:nvSpPr>
        <p:spPr>
          <a:xfrm>
            <a:off x="5220929" y="7350596"/>
            <a:ext cx="2330245" cy="7669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092656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11063926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Identify Face and Get Candidates 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24129" y="2033647"/>
            <a:ext cx="3928763" cy="185562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7722550" y="1344905"/>
            <a:ext cx="5881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Microsoft Cognitive Service</a:t>
            </a:r>
            <a:endParaRPr lang="vi-VN" dirty="0">
              <a:latin typeface="+mj-lt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794" y="5502864"/>
            <a:ext cx="2780959" cy="278095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60672" y="796065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User</a:t>
            </a:r>
            <a:endParaRPr lang="vi-VN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420229" y="196608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147" y="2612418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14" name="Straight Connector 13"/>
          <p:cNvCxnSpPr>
            <a:stCxn id="13" idx="1"/>
          </p:cNvCxnSpPr>
          <p:nvPr/>
        </p:nvCxnSpPr>
        <p:spPr>
          <a:xfrm flipH="1">
            <a:off x="7261412" y="3044266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7261412" y="304426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12711513" y="3049497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14208248" y="3044265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261412" y="12898714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 flipV="1">
            <a:off x="17925529" y="3121325"/>
            <a:ext cx="1098601" cy="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17925529" y="312132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24051495" y="3116093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17925529" y="12975774"/>
            <a:ext cx="6125966" cy="1046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3263388" y="6250081"/>
            <a:ext cx="335631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t="9076" r="1477" b="8433"/>
          <a:stretch/>
        </p:blipFill>
        <p:spPr>
          <a:xfrm>
            <a:off x="3669335" y="3121325"/>
            <a:ext cx="2576050" cy="2901470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9349653" y="3991210"/>
            <a:ext cx="2770354" cy="76944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Face ID</a:t>
            </a:r>
            <a:endParaRPr lang="vi-VN" sz="4400" dirty="0">
              <a:latin typeface="+mj-lt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7742120" y="5076586"/>
            <a:ext cx="6051176" cy="7485544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42" name="Straight Connector 41"/>
          <p:cNvCxnSpPr/>
          <p:nvPr/>
        </p:nvCxnSpPr>
        <p:spPr>
          <a:xfrm>
            <a:off x="7742120" y="6306815"/>
            <a:ext cx="6051176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8964890" y="5306980"/>
            <a:ext cx="36166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 Group</a:t>
            </a:r>
            <a:endParaRPr lang="vi-VN" sz="4400" dirty="0">
              <a:latin typeface="+mj-lt"/>
            </a:endParaRPr>
          </a:p>
        </p:txBody>
      </p:sp>
      <p:cxnSp>
        <p:nvCxnSpPr>
          <p:cNvPr id="49" name="Straight Connector 48"/>
          <p:cNvCxnSpPr/>
          <p:nvPr/>
        </p:nvCxnSpPr>
        <p:spPr>
          <a:xfrm flipH="1" flipV="1">
            <a:off x="22952894" y="3121325"/>
            <a:ext cx="1098601" cy="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8822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11063926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Identify Face and Get Candidates 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24129" y="2033647"/>
            <a:ext cx="3928763" cy="185562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7722550" y="1344905"/>
            <a:ext cx="5881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Microsoft Cognitive Service</a:t>
            </a:r>
            <a:endParaRPr lang="vi-VN" dirty="0">
              <a:latin typeface="+mj-lt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794" y="5502864"/>
            <a:ext cx="2780959" cy="278095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60672" y="796065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User</a:t>
            </a:r>
            <a:endParaRPr lang="vi-VN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420229" y="196608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147" y="2612418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14" name="Straight Connector 13"/>
          <p:cNvCxnSpPr>
            <a:stCxn id="13" idx="1"/>
          </p:cNvCxnSpPr>
          <p:nvPr/>
        </p:nvCxnSpPr>
        <p:spPr>
          <a:xfrm flipH="1">
            <a:off x="7261412" y="3044266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7261412" y="304426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12711513" y="3049497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14208248" y="3044265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261412" y="12898714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 flipV="1">
            <a:off x="17925529" y="3121325"/>
            <a:ext cx="1098601" cy="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17925529" y="312132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24051495" y="3116093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17925529" y="12975774"/>
            <a:ext cx="6125966" cy="1046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3263388" y="6250081"/>
            <a:ext cx="335631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t="9076" r="1477" b="8433"/>
          <a:stretch/>
        </p:blipFill>
        <p:spPr>
          <a:xfrm>
            <a:off x="3669335" y="3121325"/>
            <a:ext cx="2576050" cy="2901470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9349653" y="3991210"/>
            <a:ext cx="2770354" cy="76944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Face ID</a:t>
            </a:r>
            <a:endParaRPr lang="vi-VN" sz="4400" dirty="0">
              <a:latin typeface="+mj-lt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7742120" y="5076586"/>
            <a:ext cx="6051176" cy="7485544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42" name="Straight Connector 41"/>
          <p:cNvCxnSpPr/>
          <p:nvPr/>
        </p:nvCxnSpPr>
        <p:spPr>
          <a:xfrm>
            <a:off x="7742120" y="6306815"/>
            <a:ext cx="6051176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8964890" y="5306980"/>
            <a:ext cx="36166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 Group</a:t>
            </a:r>
            <a:endParaRPr lang="vi-VN" sz="4400" dirty="0">
              <a:latin typeface="+mj-lt"/>
            </a:endParaRPr>
          </a:p>
        </p:txBody>
      </p:sp>
      <p:cxnSp>
        <p:nvCxnSpPr>
          <p:cNvPr id="44" name="Straight Arrow Connector 43"/>
          <p:cNvCxnSpPr/>
          <p:nvPr/>
        </p:nvCxnSpPr>
        <p:spPr>
          <a:xfrm>
            <a:off x="14899128" y="6178956"/>
            <a:ext cx="2552938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14574791" y="5401117"/>
            <a:ext cx="298613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vi-VN" dirty="0">
                <a:latin typeface="+mj-lt"/>
              </a:rPr>
              <a:t>2. Detect API</a:t>
            </a:r>
          </a:p>
        </p:txBody>
      </p:sp>
      <p:cxnSp>
        <p:nvCxnSpPr>
          <p:cNvPr id="49" name="Straight Connector 48"/>
          <p:cNvCxnSpPr/>
          <p:nvPr/>
        </p:nvCxnSpPr>
        <p:spPr>
          <a:xfrm flipH="1" flipV="1">
            <a:off x="22952894" y="3121325"/>
            <a:ext cx="1098601" cy="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14982767" y="6414591"/>
            <a:ext cx="2145218" cy="64633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Face ID</a:t>
            </a:r>
            <a:endParaRPr lang="vi-VN" dirty="0">
              <a:latin typeface="+mj-lt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15005792" y="7402217"/>
            <a:ext cx="2145218" cy="120032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Group ID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96777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11063926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Identify Face and Get Candidates 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24129" y="2033647"/>
            <a:ext cx="3928763" cy="185562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7722550" y="1344905"/>
            <a:ext cx="5881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Microsoft Cognitive Service</a:t>
            </a:r>
            <a:endParaRPr lang="vi-VN" dirty="0">
              <a:latin typeface="+mj-lt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794" y="5502864"/>
            <a:ext cx="2780959" cy="278095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60672" y="796065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User</a:t>
            </a:r>
            <a:endParaRPr lang="vi-VN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420229" y="196608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147" y="2612418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14" name="Straight Connector 13"/>
          <p:cNvCxnSpPr>
            <a:stCxn id="13" idx="1"/>
          </p:cNvCxnSpPr>
          <p:nvPr/>
        </p:nvCxnSpPr>
        <p:spPr>
          <a:xfrm flipH="1">
            <a:off x="7261412" y="3044266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7261412" y="304426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12711513" y="3049497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14208248" y="3044265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261412" y="12898714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 flipV="1">
            <a:off x="17925529" y="3121325"/>
            <a:ext cx="1098601" cy="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17925529" y="312132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24051495" y="3116093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17925529" y="12975774"/>
            <a:ext cx="6125966" cy="1046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3263388" y="6250081"/>
            <a:ext cx="335631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t="9076" r="1477" b="8433"/>
          <a:stretch/>
        </p:blipFill>
        <p:spPr>
          <a:xfrm>
            <a:off x="3669335" y="3121325"/>
            <a:ext cx="2576050" cy="2901470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9349653" y="3991210"/>
            <a:ext cx="2770354" cy="76944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Face ID</a:t>
            </a:r>
            <a:endParaRPr lang="vi-VN" sz="4400" dirty="0">
              <a:latin typeface="+mj-lt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7742120" y="5076586"/>
            <a:ext cx="6051176" cy="7485544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42" name="Straight Connector 41"/>
          <p:cNvCxnSpPr/>
          <p:nvPr/>
        </p:nvCxnSpPr>
        <p:spPr>
          <a:xfrm>
            <a:off x="7742120" y="6306815"/>
            <a:ext cx="6051176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8964890" y="5306980"/>
            <a:ext cx="36166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 Group</a:t>
            </a:r>
            <a:endParaRPr lang="vi-VN" sz="4400" dirty="0">
              <a:latin typeface="+mj-lt"/>
            </a:endParaRPr>
          </a:p>
        </p:txBody>
      </p:sp>
      <p:cxnSp>
        <p:nvCxnSpPr>
          <p:cNvPr id="44" name="Straight Arrow Connector 43"/>
          <p:cNvCxnSpPr/>
          <p:nvPr/>
        </p:nvCxnSpPr>
        <p:spPr>
          <a:xfrm>
            <a:off x="14899128" y="6178956"/>
            <a:ext cx="2552938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14574791" y="5401117"/>
            <a:ext cx="298613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vi-VN" dirty="0">
                <a:latin typeface="+mj-lt"/>
              </a:rPr>
              <a:t>2. Detect API</a:t>
            </a:r>
          </a:p>
        </p:txBody>
      </p:sp>
      <p:cxnSp>
        <p:nvCxnSpPr>
          <p:cNvPr id="49" name="Straight Connector 48"/>
          <p:cNvCxnSpPr/>
          <p:nvPr/>
        </p:nvCxnSpPr>
        <p:spPr>
          <a:xfrm flipH="1" flipV="1">
            <a:off x="22952894" y="3121325"/>
            <a:ext cx="1098601" cy="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14982767" y="6414591"/>
            <a:ext cx="2145218" cy="64633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Face ID</a:t>
            </a:r>
            <a:endParaRPr lang="vi-VN" dirty="0">
              <a:latin typeface="+mj-lt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15005792" y="7402217"/>
            <a:ext cx="2145218" cy="120032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Group ID</a:t>
            </a:r>
            <a:endParaRPr lang="vi-VN" dirty="0">
              <a:latin typeface="+mj-lt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18310319" y="5076586"/>
            <a:ext cx="5381892" cy="7485544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32" name="Straight Connector 31"/>
          <p:cNvCxnSpPr/>
          <p:nvPr/>
        </p:nvCxnSpPr>
        <p:spPr>
          <a:xfrm>
            <a:off x="18310319" y="6277686"/>
            <a:ext cx="5294217" cy="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18608247" y="5280959"/>
            <a:ext cx="443262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 Group</a:t>
            </a:r>
            <a:endParaRPr lang="vi-VN" sz="4400" dirty="0">
              <a:latin typeface="+mj-lt"/>
            </a:endParaRPr>
          </a:p>
        </p:txBody>
      </p:sp>
      <p:sp>
        <p:nvSpPr>
          <p:cNvPr id="38" name="Freeform 111"/>
          <p:cNvSpPr>
            <a:spLocks noChangeArrowheads="1"/>
          </p:cNvSpPr>
          <p:nvPr/>
        </p:nvSpPr>
        <p:spPr bwMode="auto">
          <a:xfrm>
            <a:off x="20049559" y="6607745"/>
            <a:ext cx="2211049" cy="2211613"/>
          </a:xfrm>
          <a:custGeom>
            <a:avLst/>
            <a:gdLst>
              <a:gd name="T0" fmla="*/ 76484966 w 602"/>
              <a:gd name="T1" fmla="*/ 65520668 h 602"/>
              <a:gd name="T2" fmla="*/ 76484966 w 602"/>
              <a:gd name="T3" fmla="*/ 65520668 h 602"/>
              <a:gd name="T4" fmla="*/ 78442719 w 602"/>
              <a:gd name="T5" fmla="*/ 71002280 h 602"/>
              <a:gd name="T6" fmla="*/ 71002968 w 602"/>
              <a:gd name="T7" fmla="*/ 78441997 h 602"/>
              <a:gd name="T8" fmla="*/ 66434636 w 602"/>
              <a:gd name="T9" fmla="*/ 76614673 h 602"/>
              <a:gd name="T10" fmla="*/ 66434636 w 602"/>
              <a:gd name="T11" fmla="*/ 76614673 h 602"/>
              <a:gd name="T12" fmla="*/ 44246163 w 602"/>
              <a:gd name="T13" fmla="*/ 54426302 h 602"/>
              <a:gd name="T14" fmla="*/ 29497442 w 602"/>
              <a:gd name="T15" fmla="*/ 59125033 h 602"/>
              <a:gd name="T16" fmla="*/ 0 w 602"/>
              <a:gd name="T17" fmla="*/ 29497307 h 602"/>
              <a:gd name="T18" fmla="*/ 29497442 w 602"/>
              <a:gd name="T19" fmla="*/ 0 h 602"/>
              <a:gd name="T20" fmla="*/ 58995246 w 602"/>
              <a:gd name="T21" fmla="*/ 29497307 h 602"/>
              <a:gd name="T22" fmla="*/ 55340580 w 602"/>
              <a:gd name="T23" fmla="*/ 44376380 h 602"/>
              <a:gd name="T24" fmla="*/ 76484966 w 602"/>
              <a:gd name="T25" fmla="*/ 65520668 h 602"/>
              <a:gd name="T26" fmla="*/ 29497442 w 602"/>
              <a:gd name="T27" fmla="*/ 7439717 h 602"/>
              <a:gd name="T28" fmla="*/ 29497442 w 602"/>
              <a:gd name="T29" fmla="*/ 7439717 h 602"/>
              <a:gd name="T30" fmla="*/ 7308970 w 602"/>
              <a:gd name="T31" fmla="*/ 29497307 h 602"/>
              <a:gd name="T32" fmla="*/ 29497442 w 602"/>
              <a:gd name="T33" fmla="*/ 51685677 h 602"/>
              <a:gd name="T34" fmla="*/ 51685915 w 602"/>
              <a:gd name="T35" fmla="*/ 29497307 h 602"/>
              <a:gd name="T36" fmla="*/ 29497442 w 602"/>
              <a:gd name="T37" fmla="*/ 7439717 h 602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0" t="0" r="r" b="b"/>
            <a:pathLst>
              <a:path w="602" h="602">
                <a:moveTo>
                  <a:pt x="586" y="502"/>
                </a:moveTo>
                <a:lnTo>
                  <a:pt x="586" y="502"/>
                </a:lnTo>
                <a:cubicBezTo>
                  <a:pt x="594" y="516"/>
                  <a:pt x="601" y="530"/>
                  <a:pt x="601" y="544"/>
                </a:cubicBezTo>
                <a:cubicBezTo>
                  <a:pt x="601" y="573"/>
                  <a:pt x="579" y="601"/>
                  <a:pt x="544" y="601"/>
                </a:cubicBezTo>
                <a:cubicBezTo>
                  <a:pt x="530" y="601"/>
                  <a:pt x="516" y="594"/>
                  <a:pt x="509" y="587"/>
                </a:cubicBezTo>
                <a:cubicBezTo>
                  <a:pt x="339" y="417"/>
                  <a:pt x="339" y="417"/>
                  <a:pt x="339" y="417"/>
                </a:cubicBezTo>
                <a:cubicBezTo>
                  <a:pt x="304" y="438"/>
                  <a:pt x="269" y="453"/>
                  <a:pt x="226" y="453"/>
                </a:cubicBezTo>
                <a:cubicBezTo>
                  <a:pt x="99" y="453"/>
                  <a:pt x="0" y="347"/>
                  <a:pt x="0" y="226"/>
                </a:cubicBezTo>
                <a:cubicBezTo>
                  <a:pt x="0" y="99"/>
                  <a:pt x="99" y="0"/>
                  <a:pt x="226" y="0"/>
                </a:cubicBezTo>
                <a:cubicBezTo>
                  <a:pt x="353" y="0"/>
                  <a:pt x="452" y="99"/>
                  <a:pt x="452" y="226"/>
                </a:cubicBezTo>
                <a:cubicBezTo>
                  <a:pt x="452" y="269"/>
                  <a:pt x="438" y="304"/>
                  <a:pt x="424" y="340"/>
                </a:cubicBezTo>
                <a:cubicBezTo>
                  <a:pt x="586" y="502"/>
                  <a:pt x="586" y="502"/>
                  <a:pt x="586" y="502"/>
                </a:cubicBezTo>
                <a:close/>
                <a:moveTo>
                  <a:pt x="226" y="57"/>
                </a:moveTo>
                <a:lnTo>
                  <a:pt x="226" y="57"/>
                </a:lnTo>
                <a:cubicBezTo>
                  <a:pt x="134" y="57"/>
                  <a:pt x="56" y="127"/>
                  <a:pt x="56" y="226"/>
                </a:cubicBezTo>
                <a:cubicBezTo>
                  <a:pt x="56" y="318"/>
                  <a:pt x="134" y="396"/>
                  <a:pt x="226" y="396"/>
                </a:cubicBezTo>
                <a:cubicBezTo>
                  <a:pt x="318" y="396"/>
                  <a:pt x="396" y="318"/>
                  <a:pt x="396" y="226"/>
                </a:cubicBezTo>
                <a:cubicBezTo>
                  <a:pt x="396" y="127"/>
                  <a:pt x="318" y="57"/>
                  <a:pt x="226" y="57"/>
                </a:cubicBezTo>
                <a:close/>
              </a:path>
            </a:pathLst>
          </a:custGeom>
          <a:solidFill>
            <a:schemeClr val="tx1">
              <a:lumMod val="75000"/>
            </a:scheme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sz="4400">
              <a:latin typeface="Lato Light"/>
            </a:endParaRPr>
          </a:p>
        </p:txBody>
      </p:sp>
    </p:spTree>
    <p:extLst>
      <p:ext uri="{BB962C8B-B14F-4D97-AF65-F5344CB8AC3E}">
        <p14:creationId xmlns:p14="http://schemas.microsoft.com/office/powerpoint/2010/main" val="3879903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11063926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Identify Face and Get Candidates 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24129" y="2033647"/>
            <a:ext cx="3928763" cy="185562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7722550" y="1344905"/>
            <a:ext cx="5881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Microsoft Cognitive Service</a:t>
            </a:r>
            <a:endParaRPr lang="vi-VN" dirty="0">
              <a:latin typeface="+mj-lt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794" y="5502864"/>
            <a:ext cx="2780959" cy="278095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60672" y="796065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User</a:t>
            </a:r>
            <a:endParaRPr lang="vi-VN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420229" y="196608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147" y="2612418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14" name="Straight Connector 13"/>
          <p:cNvCxnSpPr>
            <a:stCxn id="13" idx="1"/>
          </p:cNvCxnSpPr>
          <p:nvPr/>
        </p:nvCxnSpPr>
        <p:spPr>
          <a:xfrm flipH="1">
            <a:off x="7261412" y="3044266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7261412" y="304426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12711513" y="3049497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14208248" y="3044265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261412" y="12898714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 flipV="1">
            <a:off x="17925529" y="3121325"/>
            <a:ext cx="1098601" cy="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17925529" y="312132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24051495" y="3116093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17925529" y="12975774"/>
            <a:ext cx="6125966" cy="1046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3263388" y="6250081"/>
            <a:ext cx="335631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t="9076" r="1477" b="8433"/>
          <a:stretch/>
        </p:blipFill>
        <p:spPr>
          <a:xfrm>
            <a:off x="3669335" y="3121325"/>
            <a:ext cx="2576050" cy="2901470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9349653" y="3991210"/>
            <a:ext cx="2770354" cy="76944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Face ID</a:t>
            </a:r>
            <a:endParaRPr lang="vi-VN" sz="4400" dirty="0">
              <a:latin typeface="+mj-lt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7742120" y="5076586"/>
            <a:ext cx="6051176" cy="7485544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42" name="Straight Connector 41"/>
          <p:cNvCxnSpPr/>
          <p:nvPr/>
        </p:nvCxnSpPr>
        <p:spPr>
          <a:xfrm>
            <a:off x="7742120" y="6306815"/>
            <a:ext cx="6051176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8964890" y="5306980"/>
            <a:ext cx="36166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 Group</a:t>
            </a:r>
            <a:endParaRPr lang="vi-VN" sz="4400" dirty="0">
              <a:latin typeface="+mj-lt"/>
            </a:endParaRPr>
          </a:p>
        </p:txBody>
      </p:sp>
      <p:cxnSp>
        <p:nvCxnSpPr>
          <p:cNvPr id="44" name="Straight Arrow Connector 43"/>
          <p:cNvCxnSpPr/>
          <p:nvPr/>
        </p:nvCxnSpPr>
        <p:spPr>
          <a:xfrm>
            <a:off x="14899128" y="6178956"/>
            <a:ext cx="2552938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14574791" y="5401117"/>
            <a:ext cx="298613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vi-VN" dirty="0">
                <a:latin typeface="+mj-lt"/>
              </a:rPr>
              <a:t>2. Detect API</a:t>
            </a:r>
          </a:p>
        </p:txBody>
      </p:sp>
      <p:cxnSp>
        <p:nvCxnSpPr>
          <p:cNvPr id="49" name="Straight Connector 48"/>
          <p:cNvCxnSpPr/>
          <p:nvPr/>
        </p:nvCxnSpPr>
        <p:spPr>
          <a:xfrm flipH="1" flipV="1">
            <a:off x="22952894" y="3121325"/>
            <a:ext cx="1098601" cy="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14982767" y="6414591"/>
            <a:ext cx="2145218" cy="64633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Face ID</a:t>
            </a:r>
            <a:endParaRPr lang="vi-VN" dirty="0">
              <a:latin typeface="+mj-lt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15005792" y="7402217"/>
            <a:ext cx="2145218" cy="120032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Group ID</a:t>
            </a:r>
            <a:endParaRPr lang="vi-VN" dirty="0">
              <a:latin typeface="+mj-lt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18310319" y="5076586"/>
            <a:ext cx="5381892" cy="7485544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32" name="Straight Connector 31"/>
          <p:cNvCxnSpPr/>
          <p:nvPr/>
        </p:nvCxnSpPr>
        <p:spPr>
          <a:xfrm>
            <a:off x="18310319" y="6277686"/>
            <a:ext cx="5294217" cy="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18608247" y="5280959"/>
            <a:ext cx="443262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 Group</a:t>
            </a:r>
            <a:endParaRPr lang="vi-VN" sz="4400" dirty="0">
              <a:latin typeface="+mj-lt"/>
            </a:endParaRPr>
          </a:p>
        </p:txBody>
      </p:sp>
      <p:sp>
        <p:nvSpPr>
          <p:cNvPr id="38" name="Freeform 111"/>
          <p:cNvSpPr>
            <a:spLocks noChangeArrowheads="1"/>
          </p:cNvSpPr>
          <p:nvPr/>
        </p:nvSpPr>
        <p:spPr bwMode="auto">
          <a:xfrm>
            <a:off x="20049559" y="6607745"/>
            <a:ext cx="2211049" cy="2211613"/>
          </a:xfrm>
          <a:custGeom>
            <a:avLst/>
            <a:gdLst>
              <a:gd name="T0" fmla="*/ 76484966 w 602"/>
              <a:gd name="T1" fmla="*/ 65520668 h 602"/>
              <a:gd name="T2" fmla="*/ 76484966 w 602"/>
              <a:gd name="T3" fmla="*/ 65520668 h 602"/>
              <a:gd name="T4" fmla="*/ 78442719 w 602"/>
              <a:gd name="T5" fmla="*/ 71002280 h 602"/>
              <a:gd name="T6" fmla="*/ 71002968 w 602"/>
              <a:gd name="T7" fmla="*/ 78441997 h 602"/>
              <a:gd name="T8" fmla="*/ 66434636 w 602"/>
              <a:gd name="T9" fmla="*/ 76614673 h 602"/>
              <a:gd name="T10" fmla="*/ 66434636 w 602"/>
              <a:gd name="T11" fmla="*/ 76614673 h 602"/>
              <a:gd name="T12" fmla="*/ 44246163 w 602"/>
              <a:gd name="T13" fmla="*/ 54426302 h 602"/>
              <a:gd name="T14" fmla="*/ 29497442 w 602"/>
              <a:gd name="T15" fmla="*/ 59125033 h 602"/>
              <a:gd name="T16" fmla="*/ 0 w 602"/>
              <a:gd name="T17" fmla="*/ 29497307 h 602"/>
              <a:gd name="T18" fmla="*/ 29497442 w 602"/>
              <a:gd name="T19" fmla="*/ 0 h 602"/>
              <a:gd name="T20" fmla="*/ 58995246 w 602"/>
              <a:gd name="T21" fmla="*/ 29497307 h 602"/>
              <a:gd name="T22" fmla="*/ 55340580 w 602"/>
              <a:gd name="T23" fmla="*/ 44376380 h 602"/>
              <a:gd name="T24" fmla="*/ 76484966 w 602"/>
              <a:gd name="T25" fmla="*/ 65520668 h 602"/>
              <a:gd name="T26" fmla="*/ 29497442 w 602"/>
              <a:gd name="T27" fmla="*/ 7439717 h 602"/>
              <a:gd name="T28" fmla="*/ 29497442 w 602"/>
              <a:gd name="T29" fmla="*/ 7439717 h 602"/>
              <a:gd name="T30" fmla="*/ 7308970 w 602"/>
              <a:gd name="T31" fmla="*/ 29497307 h 602"/>
              <a:gd name="T32" fmla="*/ 29497442 w 602"/>
              <a:gd name="T33" fmla="*/ 51685677 h 602"/>
              <a:gd name="T34" fmla="*/ 51685915 w 602"/>
              <a:gd name="T35" fmla="*/ 29497307 h 602"/>
              <a:gd name="T36" fmla="*/ 29497442 w 602"/>
              <a:gd name="T37" fmla="*/ 7439717 h 602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0" t="0" r="r" b="b"/>
            <a:pathLst>
              <a:path w="602" h="602">
                <a:moveTo>
                  <a:pt x="586" y="502"/>
                </a:moveTo>
                <a:lnTo>
                  <a:pt x="586" y="502"/>
                </a:lnTo>
                <a:cubicBezTo>
                  <a:pt x="594" y="516"/>
                  <a:pt x="601" y="530"/>
                  <a:pt x="601" y="544"/>
                </a:cubicBezTo>
                <a:cubicBezTo>
                  <a:pt x="601" y="573"/>
                  <a:pt x="579" y="601"/>
                  <a:pt x="544" y="601"/>
                </a:cubicBezTo>
                <a:cubicBezTo>
                  <a:pt x="530" y="601"/>
                  <a:pt x="516" y="594"/>
                  <a:pt x="509" y="587"/>
                </a:cubicBezTo>
                <a:cubicBezTo>
                  <a:pt x="339" y="417"/>
                  <a:pt x="339" y="417"/>
                  <a:pt x="339" y="417"/>
                </a:cubicBezTo>
                <a:cubicBezTo>
                  <a:pt x="304" y="438"/>
                  <a:pt x="269" y="453"/>
                  <a:pt x="226" y="453"/>
                </a:cubicBezTo>
                <a:cubicBezTo>
                  <a:pt x="99" y="453"/>
                  <a:pt x="0" y="347"/>
                  <a:pt x="0" y="226"/>
                </a:cubicBezTo>
                <a:cubicBezTo>
                  <a:pt x="0" y="99"/>
                  <a:pt x="99" y="0"/>
                  <a:pt x="226" y="0"/>
                </a:cubicBezTo>
                <a:cubicBezTo>
                  <a:pt x="353" y="0"/>
                  <a:pt x="452" y="99"/>
                  <a:pt x="452" y="226"/>
                </a:cubicBezTo>
                <a:cubicBezTo>
                  <a:pt x="452" y="269"/>
                  <a:pt x="438" y="304"/>
                  <a:pt x="424" y="340"/>
                </a:cubicBezTo>
                <a:cubicBezTo>
                  <a:pt x="586" y="502"/>
                  <a:pt x="586" y="502"/>
                  <a:pt x="586" y="502"/>
                </a:cubicBezTo>
                <a:close/>
                <a:moveTo>
                  <a:pt x="226" y="57"/>
                </a:moveTo>
                <a:lnTo>
                  <a:pt x="226" y="57"/>
                </a:lnTo>
                <a:cubicBezTo>
                  <a:pt x="134" y="57"/>
                  <a:pt x="56" y="127"/>
                  <a:pt x="56" y="226"/>
                </a:cubicBezTo>
                <a:cubicBezTo>
                  <a:pt x="56" y="318"/>
                  <a:pt x="134" y="396"/>
                  <a:pt x="226" y="396"/>
                </a:cubicBezTo>
                <a:cubicBezTo>
                  <a:pt x="318" y="396"/>
                  <a:pt x="396" y="318"/>
                  <a:pt x="396" y="226"/>
                </a:cubicBezTo>
                <a:cubicBezTo>
                  <a:pt x="396" y="127"/>
                  <a:pt x="318" y="57"/>
                  <a:pt x="226" y="57"/>
                </a:cubicBezTo>
                <a:close/>
              </a:path>
            </a:pathLst>
          </a:custGeom>
          <a:solidFill>
            <a:schemeClr val="tx1">
              <a:lumMod val="75000"/>
            </a:scheme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sz="4400">
              <a:latin typeface="Lato Light"/>
            </a:endParaRPr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21087842" y="8602546"/>
            <a:ext cx="0" cy="138770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19333189" y="10389897"/>
            <a:ext cx="3336152" cy="76944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Candidates</a:t>
            </a:r>
            <a:endParaRPr lang="vi-VN" sz="4400" dirty="0">
              <a:latin typeface="+mj-lt"/>
            </a:endParaRPr>
          </a:p>
        </p:txBody>
      </p:sp>
      <p:sp>
        <p:nvSpPr>
          <p:cNvPr id="48" name="Freeform 118"/>
          <p:cNvSpPr>
            <a:spLocks noChangeArrowheads="1"/>
          </p:cNvSpPr>
          <p:nvPr/>
        </p:nvSpPr>
        <p:spPr bwMode="auto">
          <a:xfrm>
            <a:off x="20259897" y="6814658"/>
            <a:ext cx="1245459" cy="1245783"/>
          </a:xfrm>
          <a:custGeom>
            <a:avLst/>
            <a:gdLst>
              <a:gd name="T0" fmla="*/ 38763987 w 602"/>
              <a:gd name="T1" fmla="*/ 78441997 h 602"/>
              <a:gd name="T2" fmla="*/ 38763987 w 602"/>
              <a:gd name="T3" fmla="*/ 78441997 h 602"/>
              <a:gd name="T4" fmla="*/ 0 w 602"/>
              <a:gd name="T5" fmla="*/ 38763987 h 602"/>
              <a:gd name="T6" fmla="*/ 38763987 w 602"/>
              <a:gd name="T7" fmla="*/ 0 h 602"/>
              <a:gd name="T8" fmla="*/ 78441997 w 602"/>
              <a:gd name="T9" fmla="*/ 38763987 h 602"/>
              <a:gd name="T10" fmla="*/ 38763987 w 602"/>
              <a:gd name="T11" fmla="*/ 78441997 h 602"/>
              <a:gd name="T12" fmla="*/ 38763987 w 602"/>
              <a:gd name="T13" fmla="*/ 7439717 h 602"/>
              <a:gd name="T14" fmla="*/ 38763987 w 602"/>
              <a:gd name="T15" fmla="*/ 7439717 h 602"/>
              <a:gd name="T16" fmla="*/ 7439717 w 602"/>
              <a:gd name="T17" fmla="*/ 38763987 h 602"/>
              <a:gd name="T18" fmla="*/ 38763987 w 602"/>
              <a:gd name="T19" fmla="*/ 71002280 h 602"/>
              <a:gd name="T20" fmla="*/ 71002280 w 602"/>
              <a:gd name="T21" fmla="*/ 38763987 h 602"/>
              <a:gd name="T22" fmla="*/ 38763987 w 602"/>
              <a:gd name="T23" fmla="*/ 7439717 h 602"/>
              <a:gd name="T24" fmla="*/ 56253627 w 602"/>
              <a:gd name="T25" fmla="*/ 31455051 h 602"/>
              <a:gd name="T26" fmla="*/ 56253627 w 602"/>
              <a:gd name="T27" fmla="*/ 31455051 h 602"/>
              <a:gd name="T28" fmla="*/ 36937024 w 602"/>
              <a:gd name="T29" fmla="*/ 51685677 h 602"/>
              <a:gd name="T30" fmla="*/ 36937024 w 602"/>
              <a:gd name="T31" fmla="*/ 51685677 h 602"/>
              <a:gd name="T32" fmla="*/ 34196037 w 602"/>
              <a:gd name="T33" fmla="*/ 52598978 h 602"/>
              <a:gd name="T34" fmla="*/ 31324631 w 602"/>
              <a:gd name="T35" fmla="*/ 51685677 h 602"/>
              <a:gd name="T36" fmla="*/ 31324631 w 602"/>
              <a:gd name="T37" fmla="*/ 51685677 h 602"/>
              <a:gd name="T38" fmla="*/ 20361046 w 602"/>
              <a:gd name="T39" fmla="*/ 40591311 h 602"/>
              <a:gd name="T40" fmla="*/ 20361046 w 602"/>
              <a:gd name="T41" fmla="*/ 40591311 h 602"/>
              <a:gd name="T42" fmla="*/ 19447384 w 602"/>
              <a:gd name="T43" fmla="*/ 37850325 h 602"/>
              <a:gd name="T44" fmla="*/ 23102033 w 602"/>
              <a:gd name="T45" fmla="*/ 34196037 h 602"/>
              <a:gd name="T46" fmla="*/ 25842658 w 602"/>
              <a:gd name="T47" fmla="*/ 35109700 h 602"/>
              <a:gd name="T48" fmla="*/ 25842658 w 602"/>
              <a:gd name="T49" fmla="*/ 35109700 h 602"/>
              <a:gd name="T50" fmla="*/ 34196037 w 602"/>
              <a:gd name="T51" fmla="*/ 43462718 h 602"/>
              <a:gd name="T52" fmla="*/ 51685677 w 602"/>
              <a:gd name="T53" fmla="*/ 26756320 h 602"/>
              <a:gd name="T54" fmla="*/ 51685677 w 602"/>
              <a:gd name="T55" fmla="*/ 26756320 h 602"/>
              <a:gd name="T56" fmla="*/ 53512640 w 602"/>
              <a:gd name="T57" fmla="*/ 25842658 h 602"/>
              <a:gd name="T58" fmla="*/ 57167289 w 602"/>
              <a:gd name="T59" fmla="*/ 29497307 h 602"/>
              <a:gd name="T60" fmla="*/ 56253627 w 602"/>
              <a:gd name="T61" fmla="*/ 31455051 h 602"/>
              <a:gd name="T62" fmla="*/ 56253627 w 602"/>
              <a:gd name="T63" fmla="*/ 25842658 h 602"/>
              <a:gd name="T64" fmla="*/ 56253627 w 602"/>
              <a:gd name="T65" fmla="*/ 25842658 h 602"/>
              <a:gd name="T66" fmla="*/ 25842658 w 602"/>
              <a:gd name="T67" fmla="*/ 56253627 h 602"/>
              <a:gd name="T68" fmla="*/ 25842658 w 602"/>
              <a:gd name="T69" fmla="*/ 56253627 h 602"/>
              <a:gd name="T70" fmla="*/ 52598978 w 602"/>
              <a:gd name="T71" fmla="*/ 56253627 h 602"/>
              <a:gd name="T72" fmla="*/ 52598978 w 602"/>
              <a:gd name="T73" fmla="*/ 56253627 h 602"/>
              <a:gd name="T74" fmla="*/ 56253627 w 602"/>
              <a:gd name="T75" fmla="*/ 52598978 h 602"/>
              <a:gd name="T76" fmla="*/ 56253627 w 602"/>
              <a:gd name="T77" fmla="*/ 52598978 h 602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</a:gdLst>
            <a:ahLst/>
            <a:cxnLst>
              <a:cxn ang="T78">
                <a:pos x="T0" y="T1"/>
              </a:cxn>
              <a:cxn ang="T79">
                <a:pos x="T2" y="T3"/>
              </a:cxn>
              <a:cxn ang="T80">
                <a:pos x="T4" y="T5"/>
              </a:cxn>
              <a:cxn ang="T81">
                <a:pos x="T6" y="T7"/>
              </a:cxn>
              <a:cxn ang="T82">
                <a:pos x="T8" y="T9"/>
              </a:cxn>
              <a:cxn ang="T83">
                <a:pos x="T10" y="T11"/>
              </a:cxn>
              <a:cxn ang="T84">
                <a:pos x="T12" y="T13"/>
              </a:cxn>
              <a:cxn ang="T85">
                <a:pos x="T14" y="T15"/>
              </a:cxn>
              <a:cxn ang="T86">
                <a:pos x="T16" y="T17"/>
              </a:cxn>
              <a:cxn ang="T87">
                <a:pos x="T18" y="T19"/>
              </a:cxn>
              <a:cxn ang="T88">
                <a:pos x="T20" y="T21"/>
              </a:cxn>
              <a:cxn ang="T89">
                <a:pos x="T22" y="T23"/>
              </a:cxn>
              <a:cxn ang="T90">
                <a:pos x="T24" y="T25"/>
              </a:cxn>
              <a:cxn ang="T91">
                <a:pos x="T26" y="T27"/>
              </a:cxn>
              <a:cxn ang="T92">
                <a:pos x="T28" y="T29"/>
              </a:cxn>
              <a:cxn ang="T93">
                <a:pos x="T30" y="T31"/>
              </a:cxn>
              <a:cxn ang="T94">
                <a:pos x="T32" y="T33"/>
              </a:cxn>
              <a:cxn ang="T95">
                <a:pos x="T34" y="T35"/>
              </a:cxn>
              <a:cxn ang="T96">
                <a:pos x="T36" y="T37"/>
              </a:cxn>
              <a:cxn ang="T97">
                <a:pos x="T38" y="T39"/>
              </a:cxn>
              <a:cxn ang="T98">
                <a:pos x="T40" y="T41"/>
              </a:cxn>
              <a:cxn ang="T99">
                <a:pos x="T42" y="T43"/>
              </a:cxn>
              <a:cxn ang="T100">
                <a:pos x="T44" y="T45"/>
              </a:cxn>
              <a:cxn ang="T101">
                <a:pos x="T46" y="T47"/>
              </a:cxn>
              <a:cxn ang="T102">
                <a:pos x="T48" y="T49"/>
              </a:cxn>
              <a:cxn ang="T103">
                <a:pos x="T50" y="T51"/>
              </a:cxn>
              <a:cxn ang="T104">
                <a:pos x="T52" y="T53"/>
              </a:cxn>
              <a:cxn ang="T105">
                <a:pos x="T54" y="T55"/>
              </a:cxn>
              <a:cxn ang="T106">
                <a:pos x="T56" y="T57"/>
              </a:cxn>
              <a:cxn ang="T107">
                <a:pos x="T58" y="T59"/>
              </a:cxn>
              <a:cxn ang="T108">
                <a:pos x="T60" y="T61"/>
              </a:cxn>
              <a:cxn ang="T109">
                <a:pos x="T62" y="T63"/>
              </a:cxn>
              <a:cxn ang="T110">
                <a:pos x="T64" y="T65"/>
              </a:cxn>
              <a:cxn ang="T111">
                <a:pos x="T66" y="T67"/>
              </a:cxn>
              <a:cxn ang="T112">
                <a:pos x="T68" y="T69"/>
              </a:cxn>
              <a:cxn ang="T113">
                <a:pos x="T70" y="T71"/>
              </a:cxn>
              <a:cxn ang="T114">
                <a:pos x="T72" y="T73"/>
              </a:cxn>
              <a:cxn ang="T115">
                <a:pos x="T74" y="T75"/>
              </a:cxn>
              <a:cxn ang="T116">
                <a:pos x="T76" y="T77"/>
              </a:cxn>
            </a:cxnLst>
            <a:rect l="0" t="0" r="r" b="b"/>
            <a:pathLst>
              <a:path w="602" h="602">
                <a:moveTo>
                  <a:pt x="297" y="601"/>
                </a:moveTo>
                <a:lnTo>
                  <a:pt x="297" y="601"/>
                </a:lnTo>
                <a:cubicBezTo>
                  <a:pt x="135" y="601"/>
                  <a:pt x="0" y="467"/>
                  <a:pt x="0" y="297"/>
                </a:cubicBezTo>
                <a:cubicBezTo>
                  <a:pt x="0" y="135"/>
                  <a:pt x="135" y="0"/>
                  <a:pt x="297" y="0"/>
                </a:cubicBezTo>
                <a:cubicBezTo>
                  <a:pt x="467" y="0"/>
                  <a:pt x="601" y="135"/>
                  <a:pt x="601" y="297"/>
                </a:cubicBezTo>
                <a:cubicBezTo>
                  <a:pt x="601" y="467"/>
                  <a:pt x="467" y="601"/>
                  <a:pt x="297" y="601"/>
                </a:cubicBezTo>
                <a:close/>
                <a:moveTo>
                  <a:pt x="297" y="57"/>
                </a:moveTo>
                <a:lnTo>
                  <a:pt x="297" y="57"/>
                </a:lnTo>
                <a:cubicBezTo>
                  <a:pt x="163" y="57"/>
                  <a:pt x="57" y="163"/>
                  <a:pt x="57" y="297"/>
                </a:cubicBezTo>
                <a:cubicBezTo>
                  <a:pt x="57" y="431"/>
                  <a:pt x="163" y="544"/>
                  <a:pt x="297" y="544"/>
                </a:cubicBezTo>
                <a:cubicBezTo>
                  <a:pt x="431" y="544"/>
                  <a:pt x="544" y="431"/>
                  <a:pt x="544" y="297"/>
                </a:cubicBezTo>
                <a:cubicBezTo>
                  <a:pt x="544" y="163"/>
                  <a:pt x="431" y="57"/>
                  <a:pt x="297" y="57"/>
                </a:cubicBezTo>
                <a:close/>
                <a:moveTo>
                  <a:pt x="431" y="241"/>
                </a:moveTo>
                <a:lnTo>
                  <a:pt x="431" y="241"/>
                </a:lnTo>
                <a:cubicBezTo>
                  <a:pt x="283" y="396"/>
                  <a:pt x="283" y="396"/>
                  <a:pt x="283" y="396"/>
                </a:cubicBezTo>
                <a:cubicBezTo>
                  <a:pt x="276" y="403"/>
                  <a:pt x="269" y="403"/>
                  <a:pt x="262" y="403"/>
                </a:cubicBezTo>
                <a:cubicBezTo>
                  <a:pt x="255" y="403"/>
                  <a:pt x="248" y="403"/>
                  <a:pt x="240" y="396"/>
                </a:cubicBezTo>
                <a:cubicBezTo>
                  <a:pt x="156" y="311"/>
                  <a:pt x="156" y="311"/>
                  <a:pt x="156" y="311"/>
                </a:cubicBezTo>
                <a:cubicBezTo>
                  <a:pt x="149" y="304"/>
                  <a:pt x="149" y="297"/>
                  <a:pt x="149" y="290"/>
                </a:cubicBezTo>
                <a:cubicBezTo>
                  <a:pt x="149" y="276"/>
                  <a:pt x="163" y="262"/>
                  <a:pt x="177" y="262"/>
                </a:cubicBezTo>
                <a:cubicBezTo>
                  <a:pt x="184" y="262"/>
                  <a:pt x="191" y="262"/>
                  <a:pt x="198" y="269"/>
                </a:cubicBezTo>
                <a:cubicBezTo>
                  <a:pt x="262" y="333"/>
                  <a:pt x="262" y="333"/>
                  <a:pt x="262" y="333"/>
                </a:cubicBezTo>
                <a:cubicBezTo>
                  <a:pt x="396" y="205"/>
                  <a:pt x="396" y="205"/>
                  <a:pt x="396" y="205"/>
                </a:cubicBezTo>
                <a:cubicBezTo>
                  <a:pt x="396" y="198"/>
                  <a:pt x="403" y="198"/>
                  <a:pt x="410" y="198"/>
                </a:cubicBezTo>
                <a:cubicBezTo>
                  <a:pt x="431" y="198"/>
                  <a:pt x="438" y="205"/>
                  <a:pt x="438" y="226"/>
                </a:cubicBezTo>
                <a:cubicBezTo>
                  <a:pt x="438" y="234"/>
                  <a:pt x="438" y="241"/>
                  <a:pt x="431" y="241"/>
                </a:cubicBezTo>
                <a:close/>
                <a:moveTo>
                  <a:pt x="431" y="198"/>
                </a:moveTo>
                <a:lnTo>
                  <a:pt x="431" y="198"/>
                </a:lnTo>
                <a:close/>
                <a:moveTo>
                  <a:pt x="198" y="431"/>
                </a:moveTo>
                <a:lnTo>
                  <a:pt x="198" y="431"/>
                </a:lnTo>
                <a:close/>
                <a:moveTo>
                  <a:pt x="403" y="431"/>
                </a:moveTo>
                <a:lnTo>
                  <a:pt x="403" y="431"/>
                </a:lnTo>
                <a:close/>
                <a:moveTo>
                  <a:pt x="431" y="403"/>
                </a:moveTo>
                <a:lnTo>
                  <a:pt x="431" y="403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>
              <a:latin typeface="Lato Light"/>
            </a:endParaRPr>
          </a:p>
        </p:txBody>
      </p:sp>
    </p:spTree>
    <p:extLst>
      <p:ext uri="{BB962C8B-B14F-4D97-AF65-F5344CB8AC3E}">
        <p14:creationId xmlns:p14="http://schemas.microsoft.com/office/powerpoint/2010/main" val="2717113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11063926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Identify Face and Get Candidates 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24129" y="2033647"/>
            <a:ext cx="3928763" cy="185562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7722550" y="1344905"/>
            <a:ext cx="5881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Microsoft Cognitive Service</a:t>
            </a:r>
            <a:endParaRPr lang="vi-VN" dirty="0">
              <a:latin typeface="+mj-lt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794" y="5502864"/>
            <a:ext cx="2780959" cy="278095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60672" y="796065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User</a:t>
            </a:r>
            <a:endParaRPr lang="vi-VN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420229" y="196608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147" y="2612418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14" name="Straight Connector 13"/>
          <p:cNvCxnSpPr>
            <a:stCxn id="13" idx="1"/>
          </p:cNvCxnSpPr>
          <p:nvPr/>
        </p:nvCxnSpPr>
        <p:spPr>
          <a:xfrm flipH="1">
            <a:off x="7261412" y="3044266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7261412" y="304426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12711513" y="3049497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14208248" y="3044265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261412" y="12898714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 flipV="1">
            <a:off x="17925529" y="3121325"/>
            <a:ext cx="1098601" cy="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17925529" y="312132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24051495" y="3116093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17925529" y="12975774"/>
            <a:ext cx="6125966" cy="1046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3263388" y="6250081"/>
            <a:ext cx="335631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t="9076" r="1477" b="8433"/>
          <a:stretch/>
        </p:blipFill>
        <p:spPr>
          <a:xfrm>
            <a:off x="3669335" y="3121325"/>
            <a:ext cx="2576050" cy="2901470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9349653" y="3991210"/>
            <a:ext cx="2770354" cy="76944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Face ID</a:t>
            </a:r>
            <a:endParaRPr lang="vi-VN" sz="4400" dirty="0">
              <a:latin typeface="+mj-lt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7742120" y="5076586"/>
            <a:ext cx="6051176" cy="7485544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42" name="Straight Connector 41"/>
          <p:cNvCxnSpPr/>
          <p:nvPr/>
        </p:nvCxnSpPr>
        <p:spPr>
          <a:xfrm>
            <a:off x="7742120" y="6306815"/>
            <a:ext cx="6051176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8964890" y="5306980"/>
            <a:ext cx="36166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 Group</a:t>
            </a:r>
            <a:endParaRPr lang="vi-VN" sz="4400" dirty="0">
              <a:latin typeface="+mj-lt"/>
            </a:endParaRPr>
          </a:p>
        </p:txBody>
      </p:sp>
      <p:cxnSp>
        <p:nvCxnSpPr>
          <p:cNvPr id="44" name="Straight Arrow Connector 43"/>
          <p:cNvCxnSpPr/>
          <p:nvPr/>
        </p:nvCxnSpPr>
        <p:spPr>
          <a:xfrm>
            <a:off x="14899128" y="6178956"/>
            <a:ext cx="2552938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14574791" y="5401117"/>
            <a:ext cx="298613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vi-VN" dirty="0">
                <a:latin typeface="+mj-lt"/>
              </a:rPr>
              <a:t>2. Detect API</a:t>
            </a:r>
          </a:p>
        </p:txBody>
      </p:sp>
      <p:cxnSp>
        <p:nvCxnSpPr>
          <p:cNvPr id="49" name="Straight Connector 48"/>
          <p:cNvCxnSpPr/>
          <p:nvPr/>
        </p:nvCxnSpPr>
        <p:spPr>
          <a:xfrm flipH="1" flipV="1">
            <a:off x="22952894" y="3121325"/>
            <a:ext cx="1098601" cy="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14982767" y="6414591"/>
            <a:ext cx="2145218" cy="64633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Face ID</a:t>
            </a:r>
            <a:endParaRPr lang="vi-VN" dirty="0">
              <a:latin typeface="+mj-lt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15005792" y="7402217"/>
            <a:ext cx="2145218" cy="120032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Group ID</a:t>
            </a:r>
            <a:endParaRPr lang="vi-VN" dirty="0">
              <a:latin typeface="+mj-lt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18310319" y="5076586"/>
            <a:ext cx="5381892" cy="7485544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32" name="Straight Connector 31"/>
          <p:cNvCxnSpPr/>
          <p:nvPr/>
        </p:nvCxnSpPr>
        <p:spPr>
          <a:xfrm>
            <a:off x="18310319" y="6277686"/>
            <a:ext cx="5294217" cy="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18608247" y="5280959"/>
            <a:ext cx="443262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 Group</a:t>
            </a:r>
            <a:endParaRPr lang="vi-VN" sz="4400" dirty="0">
              <a:latin typeface="+mj-lt"/>
            </a:endParaRPr>
          </a:p>
        </p:txBody>
      </p:sp>
      <p:sp>
        <p:nvSpPr>
          <p:cNvPr id="38" name="Freeform 111"/>
          <p:cNvSpPr>
            <a:spLocks noChangeArrowheads="1"/>
          </p:cNvSpPr>
          <p:nvPr/>
        </p:nvSpPr>
        <p:spPr bwMode="auto">
          <a:xfrm>
            <a:off x="20049559" y="6607745"/>
            <a:ext cx="2211049" cy="2211613"/>
          </a:xfrm>
          <a:custGeom>
            <a:avLst/>
            <a:gdLst>
              <a:gd name="T0" fmla="*/ 76484966 w 602"/>
              <a:gd name="T1" fmla="*/ 65520668 h 602"/>
              <a:gd name="T2" fmla="*/ 76484966 w 602"/>
              <a:gd name="T3" fmla="*/ 65520668 h 602"/>
              <a:gd name="T4" fmla="*/ 78442719 w 602"/>
              <a:gd name="T5" fmla="*/ 71002280 h 602"/>
              <a:gd name="T6" fmla="*/ 71002968 w 602"/>
              <a:gd name="T7" fmla="*/ 78441997 h 602"/>
              <a:gd name="T8" fmla="*/ 66434636 w 602"/>
              <a:gd name="T9" fmla="*/ 76614673 h 602"/>
              <a:gd name="T10" fmla="*/ 66434636 w 602"/>
              <a:gd name="T11" fmla="*/ 76614673 h 602"/>
              <a:gd name="T12" fmla="*/ 44246163 w 602"/>
              <a:gd name="T13" fmla="*/ 54426302 h 602"/>
              <a:gd name="T14" fmla="*/ 29497442 w 602"/>
              <a:gd name="T15" fmla="*/ 59125033 h 602"/>
              <a:gd name="T16" fmla="*/ 0 w 602"/>
              <a:gd name="T17" fmla="*/ 29497307 h 602"/>
              <a:gd name="T18" fmla="*/ 29497442 w 602"/>
              <a:gd name="T19" fmla="*/ 0 h 602"/>
              <a:gd name="T20" fmla="*/ 58995246 w 602"/>
              <a:gd name="T21" fmla="*/ 29497307 h 602"/>
              <a:gd name="T22" fmla="*/ 55340580 w 602"/>
              <a:gd name="T23" fmla="*/ 44376380 h 602"/>
              <a:gd name="T24" fmla="*/ 76484966 w 602"/>
              <a:gd name="T25" fmla="*/ 65520668 h 602"/>
              <a:gd name="T26" fmla="*/ 29497442 w 602"/>
              <a:gd name="T27" fmla="*/ 7439717 h 602"/>
              <a:gd name="T28" fmla="*/ 29497442 w 602"/>
              <a:gd name="T29" fmla="*/ 7439717 h 602"/>
              <a:gd name="T30" fmla="*/ 7308970 w 602"/>
              <a:gd name="T31" fmla="*/ 29497307 h 602"/>
              <a:gd name="T32" fmla="*/ 29497442 w 602"/>
              <a:gd name="T33" fmla="*/ 51685677 h 602"/>
              <a:gd name="T34" fmla="*/ 51685915 w 602"/>
              <a:gd name="T35" fmla="*/ 29497307 h 602"/>
              <a:gd name="T36" fmla="*/ 29497442 w 602"/>
              <a:gd name="T37" fmla="*/ 7439717 h 602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0" t="0" r="r" b="b"/>
            <a:pathLst>
              <a:path w="602" h="602">
                <a:moveTo>
                  <a:pt x="586" y="502"/>
                </a:moveTo>
                <a:lnTo>
                  <a:pt x="586" y="502"/>
                </a:lnTo>
                <a:cubicBezTo>
                  <a:pt x="594" y="516"/>
                  <a:pt x="601" y="530"/>
                  <a:pt x="601" y="544"/>
                </a:cubicBezTo>
                <a:cubicBezTo>
                  <a:pt x="601" y="573"/>
                  <a:pt x="579" y="601"/>
                  <a:pt x="544" y="601"/>
                </a:cubicBezTo>
                <a:cubicBezTo>
                  <a:pt x="530" y="601"/>
                  <a:pt x="516" y="594"/>
                  <a:pt x="509" y="587"/>
                </a:cubicBezTo>
                <a:cubicBezTo>
                  <a:pt x="339" y="417"/>
                  <a:pt x="339" y="417"/>
                  <a:pt x="339" y="417"/>
                </a:cubicBezTo>
                <a:cubicBezTo>
                  <a:pt x="304" y="438"/>
                  <a:pt x="269" y="453"/>
                  <a:pt x="226" y="453"/>
                </a:cubicBezTo>
                <a:cubicBezTo>
                  <a:pt x="99" y="453"/>
                  <a:pt x="0" y="347"/>
                  <a:pt x="0" y="226"/>
                </a:cubicBezTo>
                <a:cubicBezTo>
                  <a:pt x="0" y="99"/>
                  <a:pt x="99" y="0"/>
                  <a:pt x="226" y="0"/>
                </a:cubicBezTo>
                <a:cubicBezTo>
                  <a:pt x="353" y="0"/>
                  <a:pt x="452" y="99"/>
                  <a:pt x="452" y="226"/>
                </a:cubicBezTo>
                <a:cubicBezTo>
                  <a:pt x="452" y="269"/>
                  <a:pt x="438" y="304"/>
                  <a:pt x="424" y="340"/>
                </a:cubicBezTo>
                <a:cubicBezTo>
                  <a:pt x="586" y="502"/>
                  <a:pt x="586" y="502"/>
                  <a:pt x="586" y="502"/>
                </a:cubicBezTo>
                <a:close/>
                <a:moveTo>
                  <a:pt x="226" y="57"/>
                </a:moveTo>
                <a:lnTo>
                  <a:pt x="226" y="57"/>
                </a:lnTo>
                <a:cubicBezTo>
                  <a:pt x="134" y="57"/>
                  <a:pt x="56" y="127"/>
                  <a:pt x="56" y="226"/>
                </a:cubicBezTo>
                <a:cubicBezTo>
                  <a:pt x="56" y="318"/>
                  <a:pt x="134" y="396"/>
                  <a:pt x="226" y="396"/>
                </a:cubicBezTo>
                <a:cubicBezTo>
                  <a:pt x="318" y="396"/>
                  <a:pt x="396" y="318"/>
                  <a:pt x="396" y="226"/>
                </a:cubicBezTo>
                <a:cubicBezTo>
                  <a:pt x="396" y="127"/>
                  <a:pt x="318" y="57"/>
                  <a:pt x="226" y="57"/>
                </a:cubicBezTo>
                <a:close/>
              </a:path>
            </a:pathLst>
          </a:custGeom>
          <a:solidFill>
            <a:schemeClr val="tx1">
              <a:lumMod val="75000"/>
            </a:scheme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sz="4400">
              <a:latin typeface="Lato Light"/>
            </a:endParaRPr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21087842" y="8602546"/>
            <a:ext cx="0" cy="138770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19333189" y="10389897"/>
            <a:ext cx="3336152" cy="76944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Candidates</a:t>
            </a:r>
            <a:endParaRPr lang="vi-VN" sz="4400" dirty="0">
              <a:latin typeface="+mj-lt"/>
            </a:endParaRPr>
          </a:p>
        </p:txBody>
      </p:sp>
      <p:cxnSp>
        <p:nvCxnSpPr>
          <p:cNvPr id="39" name="Straight Arrow Connector 38"/>
          <p:cNvCxnSpPr/>
          <p:nvPr/>
        </p:nvCxnSpPr>
        <p:spPr>
          <a:xfrm flipH="1">
            <a:off x="14574791" y="10492794"/>
            <a:ext cx="2877275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14958296" y="9743566"/>
            <a:ext cx="298613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+mj-lt"/>
              </a:rPr>
              <a:t>3. Return</a:t>
            </a:r>
            <a:endParaRPr lang="vi-VN" dirty="0">
              <a:latin typeface="+mj-lt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14793528" y="11673234"/>
            <a:ext cx="2582699" cy="64633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Confidence</a:t>
            </a:r>
            <a:endParaRPr lang="vi-VN" dirty="0">
              <a:latin typeface="+mj-lt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14832504" y="10738630"/>
            <a:ext cx="2619562" cy="64633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</a:t>
            </a:r>
            <a:endParaRPr lang="vi-VN" dirty="0">
              <a:latin typeface="+mj-lt"/>
            </a:endParaRPr>
          </a:p>
        </p:txBody>
      </p:sp>
      <p:sp>
        <p:nvSpPr>
          <p:cNvPr id="51" name="Freeform 118"/>
          <p:cNvSpPr>
            <a:spLocks noChangeArrowheads="1"/>
          </p:cNvSpPr>
          <p:nvPr/>
        </p:nvSpPr>
        <p:spPr bwMode="auto">
          <a:xfrm>
            <a:off x="20259897" y="6814658"/>
            <a:ext cx="1245459" cy="1245783"/>
          </a:xfrm>
          <a:custGeom>
            <a:avLst/>
            <a:gdLst>
              <a:gd name="T0" fmla="*/ 38763987 w 602"/>
              <a:gd name="T1" fmla="*/ 78441997 h 602"/>
              <a:gd name="T2" fmla="*/ 38763987 w 602"/>
              <a:gd name="T3" fmla="*/ 78441997 h 602"/>
              <a:gd name="T4" fmla="*/ 0 w 602"/>
              <a:gd name="T5" fmla="*/ 38763987 h 602"/>
              <a:gd name="T6" fmla="*/ 38763987 w 602"/>
              <a:gd name="T7" fmla="*/ 0 h 602"/>
              <a:gd name="T8" fmla="*/ 78441997 w 602"/>
              <a:gd name="T9" fmla="*/ 38763987 h 602"/>
              <a:gd name="T10" fmla="*/ 38763987 w 602"/>
              <a:gd name="T11" fmla="*/ 78441997 h 602"/>
              <a:gd name="T12" fmla="*/ 38763987 w 602"/>
              <a:gd name="T13" fmla="*/ 7439717 h 602"/>
              <a:gd name="T14" fmla="*/ 38763987 w 602"/>
              <a:gd name="T15" fmla="*/ 7439717 h 602"/>
              <a:gd name="T16" fmla="*/ 7439717 w 602"/>
              <a:gd name="T17" fmla="*/ 38763987 h 602"/>
              <a:gd name="T18" fmla="*/ 38763987 w 602"/>
              <a:gd name="T19" fmla="*/ 71002280 h 602"/>
              <a:gd name="T20" fmla="*/ 71002280 w 602"/>
              <a:gd name="T21" fmla="*/ 38763987 h 602"/>
              <a:gd name="T22" fmla="*/ 38763987 w 602"/>
              <a:gd name="T23" fmla="*/ 7439717 h 602"/>
              <a:gd name="T24" fmla="*/ 56253627 w 602"/>
              <a:gd name="T25" fmla="*/ 31455051 h 602"/>
              <a:gd name="T26" fmla="*/ 56253627 w 602"/>
              <a:gd name="T27" fmla="*/ 31455051 h 602"/>
              <a:gd name="T28" fmla="*/ 36937024 w 602"/>
              <a:gd name="T29" fmla="*/ 51685677 h 602"/>
              <a:gd name="T30" fmla="*/ 36937024 w 602"/>
              <a:gd name="T31" fmla="*/ 51685677 h 602"/>
              <a:gd name="T32" fmla="*/ 34196037 w 602"/>
              <a:gd name="T33" fmla="*/ 52598978 h 602"/>
              <a:gd name="T34" fmla="*/ 31324631 w 602"/>
              <a:gd name="T35" fmla="*/ 51685677 h 602"/>
              <a:gd name="T36" fmla="*/ 31324631 w 602"/>
              <a:gd name="T37" fmla="*/ 51685677 h 602"/>
              <a:gd name="T38" fmla="*/ 20361046 w 602"/>
              <a:gd name="T39" fmla="*/ 40591311 h 602"/>
              <a:gd name="T40" fmla="*/ 20361046 w 602"/>
              <a:gd name="T41" fmla="*/ 40591311 h 602"/>
              <a:gd name="T42" fmla="*/ 19447384 w 602"/>
              <a:gd name="T43" fmla="*/ 37850325 h 602"/>
              <a:gd name="T44" fmla="*/ 23102033 w 602"/>
              <a:gd name="T45" fmla="*/ 34196037 h 602"/>
              <a:gd name="T46" fmla="*/ 25842658 w 602"/>
              <a:gd name="T47" fmla="*/ 35109700 h 602"/>
              <a:gd name="T48" fmla="*/ 25842658 w 602"/>
              <a:gd name="T49" fmla="*/ 35109700 h 602"/>
              <a:gd name="T50" fmla="*/ 34196037 w 602"/>
              <a:gd name="T51" fmla="*/ 43462718 h 602"/>
              <a:gd name="T52" fmla="*/ 51685677 w 602"/>
              <a:gd name="T53" fmla="*/ 26756320 h 602"/>
              <a:gd name="T54" fmla="*/ 51685677 w 602"/>
              <a:gd name="T55" fmla="*/ 26756320 h 602"/>
              <a:gd name="T56" fmla="*/ 53512640 w 602"/>
              <a:gd name="T57" fmla="*/ 25842658 h 602"/>
              <a:gd name="T58" fmla="*/ 57167289 w 602"/>
              <a:gd name="T59" fmla="*/ 29497307 h 602"/>
              <a:gd name="T60" fmla="*/ 56253627 w 602"/>
              <a:gd name="T61" fmla="*/ 31455051 h 602"/>
              <a:gd name="T62" fmla="*/ 56253627 w 602"/>
              <a:gd name="T63" fmla="*/ 25842658 h 602"/>
              <a:gd name="T64" fmla="*/ 56253627 w 602"/>
              <a:gd name="T65" fmla="*/ 25842658 h 602"/>
              <a:gd name="T66" fmla="*/ 25842658 w 602"/>
              <a:gd name="T67" fmla="*/ 56253627 h 602"/>
              <a:gd name="T68" fmla="*/ 25842658 w 602"/>
              <a:gd name="T69" fmla="*/ 56253627 h 602"/>
              <a:gd name="T70" fmla="*/ 52598978 w 602"/>
              <a:gd name="T71" fmla="*/ 56253627 h 602"/>
              <a:gd name="T72" fmla="*/ 52598978 w 602"/>
              <a:gd name="T73" fmla="*/ 56253627 h 602"/>
              <a:gd name="T74" fmla="*/ 56253627 w 602"/>
              <a:gd name="T75" fmla="*/ 52598978 h 602"/>
              <a:gd name="T76" fmla="*/ 56253627 w 602"/>
              <a:gd name="T77" fmla="*/ 52598978 h 602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</a:gdLst>
            <a:ahLst/>
            <a:cxnLst>
              <a:cxn ang="T78">
                <a:pos x="T0" y="T1"/>
              </a:cxn>
              <a:cxn ang="T79">
                <a:pos x="T2" y="T3"/>
              </a:cxn>
              <a:cxn ang="T80">
                <a:pos x="T4" y="T5"/>
              </a:cxn>
              <a:cxn ang="T81">
                <a:pos x="T6" y="T7"/>
              </a:cxn>
              <a:cxn ang="T82">
                <a:pos x="T8" y="T9"/>
              </a:cxn>
              <a:cxn ang="T83">
                <a:pos x="T10" y="T11"/>
              </a:cxn>
              <a:cxn ang="T84">
                <a:pos x="T12" y="T13"/>
              </a:cxn>
              <a:cxn ang="T85">
                <a:pos x="T14" y="T15"/>
              </a:cxn>
              <a:cxn ang="T86">
                <a:pos x="T16" y="T17"/>
              </a:cxn>
              <a:cxn ang="T87">
                <a:pos x="T18" y="T19"/>
              </a:cxn>
              <a:cxn ang="T88">
                <a:pos x="T20" y="T21"/>
              </a:cxn>
              <a:cxn ang="T89">
                <a:pos x="T22" y="T23"/>
              </a:cxn>
              <a:cxn ang="T90">
                <a:pos x="T24" y="T25"/>
              </a:cxn>
              <a:cxn ang="T91">
                <a:pos x="T26" y="T27"/>
              </a:cxn>
              <a:cxn ang="T92">
                <a:pos x="T28" y="T29"/>
              </a:cxn>
              <a:cxn ang="T93">
                <a:pos x="T30" y="T31"/>
              </a:cxn>
              <a:cxn ang="T94">
                <a:pos x="T32" y="T33"/>
              </a:cxn>
              <a:cxn ang="T95">
                <a:pos x="T34" y="T35"/>
              </a:cxn>
              <a:cxn ang="T96">
                <a:pos x="T36" y="T37"/>
              </a:cxn>
              <a:cxn ang="T97">
                <a:pos x="T38" y="T39"/>
              </a:cxn>
              <a:cxn ang="T98">
                <a:pos x="T40" y="T41"/>
              </a:cxn>
              <a:cxn ang="T99">
                <a:pos x="T42" y="T43"/>
              </a:cxn>
              <a:cxn ang="T100">
                <a:pos x="T44" y="T45"/>
              </a:cxn>
              <a:cxn ang="T101">
                <a:pos x="T46" y="T47"/>
              </a:cxn>
              <a:cxn ang="T102">
                <a:pos x="T48" y="T49"/>
              </a:cxn>
              <a:cxn ang="T103">
                <a:pos x="T50" y="T51"/>
              </a:cxn>
              <a:cxn ang="T104">
                <a:pos x="T52" y="T53"/>
              </a:cxn>
              <a:cxn ang="T105">
                <a:pos x="T54" y="T55"/>
              </a:cxn>
              <a:cxn ang="T106">
                <a:pos x="T56" y="T57"/>
              </a:cxn>
              <a:cxn ang="T107">
                <a:pos x="T58" y="T59"/>
              </a:cxn>
              <a:cxn ang="T108">
                <a:pos x="T60" y="T61"/>
              </a:cxn>
              <a:cxn ang="T109">
                <a:pos x="T62" y="T63"/>
              </a:cxn>
              <a:cxn ang="T110">
                <a:pos x="T64" y="T65"/>
              </a:cxn>
              <a:cxn ang="T111">
                <a:pos x="T66" y="T67"/>
              </a:cxn>
              <a:cxn ang="T112">
                <a:pos x="T68" y="T69"/>
              </a:cxn>
              <a:cxn ang="T113">
                <a:pos x="T70" y="T71"/>
              </a:cxn>
              <a:cxn ang="T114">
                <a:pos x="T72" y="T73"/>
              </a:cxn>
              <a:cxn ang="T115">
                <a:pos x="T74" y="T75"/>
              </a:cxn>
              <a:cxn ang="T116">
                <a:pos x="T76" y="T77"/>
              </a:cxn>
            </a:cxnLst>
            <a:rect l="0" t="0" r="r" b="b"/>
            <a:pathLst>
              <a:path w="602" h="602">
                <a:moveTo>
                  <a:pt x="297" y="601"/>
                </a:moveTo>
                <a:lnTo>
                  <a:pt x="297" y="601"/>
                </a:lnTo>
                <a:cubicBezTo>
                  <a:pt x="135" y="601"/>
                  <a:pt x="0" y="467"/>
                  <a:pt x="0" y="297"/>
                </a:cubicBezTo>
                <a:cubicBezTo>
                  <a:pt x="0" y="135"/>
                  <a:pt x="135" y="0"/>
                  <a:pt x="297" y="0"/>
                </a:cubicBezTo>
                <a:cubicBezTo>
                  <a:pt x="467" y="0"/>
                  <a:pt x="601" y="135"/>
                  <a:pt x="601" y="297"/>
                </a:cubicBezTo>
                <a:cubicBezTo>
                  <a:pt x="601" y="467"/>
                  <a:pt x="467" y="601"/>
                  <a:pt x="297" y="601"/>
                </a:cubicBezTo>
                <a:close/>
                <a:moveTo>
                  <a:pt x="297" y="57"/>
                </a:moveTo>
                <a:lnTo>
                  <a:pt x="297" y="57"/>
                </a:lnTo>
                <a:cubicBezTo>
                  <a:pt x="163" y="57"/>
                  <a:pt x="57" y="163"/>
                  <a:pt x="57" y="297"/>
                </a:cubicBezTo>
                <a:cubicBezTo>
                  <a:pt x="57" y="431"/>
                  <a:pt x="163" y="544"/>
                  <a:pt x="297" y="544"/>
                </a:cubicBezTo>
                <a:cubicBezTo>
                  <a:pt x="431" y="544"/>
                  <a:pt x="544" y="431"/>
                  <a:pt x="544" y="297"/>
                </a:cubicBezTo>
                <a:cubicBezTo>
                  <a:pt x="544" y="163"/>
                  <a:pt x="431" y="57"/>
                  <a:pt x="297" y="57"/>
                </a:cubicBezTo>
                <a:close/>
                <a:moveTo>
                  <a:pt x="431" y="241"/>
                </a:moveTo>
                <a:lnTo>
                  <a:pt x="431" y="241"/>
                </a:lnTo>
                <a:cubicBezTo>
                  <a:pt x="283" y="396"/>
                  <a:pt x="283" y="396"/>
                  <a:pt x="283" y="396"/>
                </a:cubicBezTo>
                <a:cubicBezTo>
                  <a:pt x="276" y="403"/>
                  <a:pt x="269" y="403"/>
                  <a:pt x="262" y="403"/>
                </a:cubicBezTo>
                <a:cubicBezTo>
                  <a:pt x="255" y="403"/>
                  <a:pt x="248" y="403"/>
                  <a:pt x="240" y="396"/>
                </a:cubicBezTo>
                <a:cubicBezTo>
                  <a:pt x="156" y="311"/>
                  <a:pt x="156" y="311"/>
                  <a:pt x="156" y="311"/>
                </a:cubicBezTo>
                <a:cubicBezTo>
                  <a:pt x="149" y="304"/>
                  <a:pt x="149" y="297"/>
                  <a:pt x="149" y="290"/>
                </a:cubicBezTo>
                <a:cubicBezTo>
                  <a:pt x="149" y="276"/>
                  <a:pt x="163" y="262"/>
                  <a:pt x="177" y="262"/>
                </a:cubicBezTo>
                <a:cubicBezTo>
                  <a:pt x="184" y="262"/>
                  <a:pt x="191" y="262"/>
                  <a:pt x="198" y="269"/>
                </a:cubicBezTo>
                <a:cubicBezTo>
                  <a:pt x="262" y="333"/>
                  <a:pt x="262" y="333"/>
                  <a:pt x="262" y="333"/>
                </a:cubicBezTo>
                <a:cubicBezTo>
                  <a:pt x="396" y="205"/>
                  <a:pt x="396" y="205"/>
                  <a:pt x="396" y="205"/>
                </a:cubicBezTo>
                <a:cubicBezTo>
                  <a:pt x="396" y="198"/>
                  <a:pt x="403" y="198"/>
                  <a:pt x="410" y="198"/>
                </a:cubicBezTo>
                <a:cubicBezTo>
                  <a:pt x="431" y="198"/>
                  <a:pt x="438" y="205"/>
                  <a:pt x="438" y="226"/>
                </a:cubicBezTo>
                <a:cubicBezTo>
                  <a:pt x="438" y="234"/>
                  <a:pt x="438" y="241"/>
                  <a:pt x="431" y="241"/>
                </a:cubicBezTo>
                <a:close/>
                <a:moveTo>
                  <a:pt x="431" y="198"/>
                </a:moveTo>
                <a:lnTo>
                  <a:pt x="431" y="198"/>
                </a:lnTo>
                <a:close/>
                <a:moveTo>
                  <a:pt x="198" y="431"/>
                </a:moveTo>
                <a:lnTo>
                  <a:pt x="198" y="431"/>
                </a:lnTo>
                <a:close/>
                <a:moveTo>
                  <a:pt x="403" y="431"/>
                </a:moveTo>
                <a:lnTo>
                  <a:pt x="403" y="431"/>
                </a:lnTo>
                <a:close/>
                <a:moveTo>
                  <a:pt x="431" y="403"/>
                </a:moveTo>
                <a:lnTo>
                  <a:pt x="431" y="403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>
              <a:latin typeface="Lato Light"/>
            </a:endParaRPr>
          </a:p>
        </p:txBody>
      </p:sp>
    </p:spTree>
    <p:extLst>
      <p:ext uri="{BB962C8B-B14F-4D97-AF65-F5344CB8AC3E}">
        <p14:creationId xmlns:p14="http://schemas.microsoft.com/office/powerpoint/2010/main" val="800442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11063926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Identify Face and Get Candidates 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24129" y="2033647"/>
            <a:ext cx="3928763" cy="185562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7722550" y="1344905"/>
            <a:ext cx="5881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Microsoft Cognitive Service</a:t>
            </a:r>
            <a:endParaRPr lang="vi-VN" dirty="0">
              <a:latin typeface="+mj-lt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794" y="5502864"/>
            <a:ext cx="2780959" cy="278095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60672" y="796065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User</a:t>
            </a:r>
            <a:endParaRPr lang="vi-VN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420229" y="196608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147" y="2612418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14" name="Straight Connector 13"/>
          <p:cNvCxnSpPr>
            <a:stCxn id="13" idx="1"/>
          </p:cNvCxnSpPr>
          <p:nvPr/>
        </p:nvCxnSpPr>
        <p:spPr>
          <a:xfrm flipH="1">
            <a:off x="7261412" y="3044266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7261412" y="304426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12711513" y="3049497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14208248" y="3044265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261412" y="12898714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 flipV="1">
            <a:off x="17925529" y="3121325"/>
            <a:ext cx="1098601" cy="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17925529" y="312132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24051495" y="3116093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17925529" y="12975774"/>
            <a:ext cx="6125966" cy="1046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3263388" y="6250081"/>
            <a:ext cx="335631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t="9076" r="1477" b="8433"/>
          <a:stretch/>
        </p:blipFill>
        <p:spPr>
          <a:xfrm>
            <a:off x="3669335" y="3121325"/>
            <a:ext cx="2576050" cy="2901470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9349653" y="3991210"/>
            <a:ext cx="2770354" cy="76944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Face ID</a:t>
            </a:r>
            <a:endParaRPr lang="vi-VN" sz="4400" dirty="0">
              <a:latin typeface="+mj-lt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7742120" y="5076586"/>
            <a:ext cx="6051176" cy="7485544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42" name="Straight Connector 41"/>
          <p:cNvCxnSpPr/>
          <p:nvPr/>
        </p:nvCxnSpPr>
        <p:spPr>
          <a:xfrm>
            <a:off x="7742120" y="6306815"/>
            <a:ext cx="6051176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8964890" y="5306980"/>
            <a:ext cx="36166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 Group</a:t>
            </a:r>
            <a:endParaRPr lang="vi-VN" sz="4400" dirty="0">
              <a:latin typeface="+mj-lt"/>
            </a:endParaRPr>
          </a:p>
        </p:txBody>
      </p:sp>
      <p:cxnSp>
        <p:nvCxnSpPr>
          <p:cNvPr id="44" name="Straight Arrow Connector 43"/>
          <p:cNvCxnSpPr/>
          <p:nvPr/>
        </p:nvCxnSpPr>
        <p:spPr>
          <a:xfrm>
            <a:off x="14899128" y="6178956"/>
            <a:ext cx="2552938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14574791" y="5401117"/>
            <a:ext cx="298613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vi-VN" dirty="0">
                <a:latin typeface="+mj-lt"/>
              </a:rPr>
              <a:t>2. Detect API</a:t>
            </a:r>
          </a:p>
        </p:txBody>
      </p:sp>
      <p:cxnSp>
        <p:nvCxnSpPr>
          <p:cNvPr id="49" name="Straight Connector 48"/>
          <p:cNvCxnSpPr/>
          <p:nvPr/>
        </p:nvCxnSpPr>
        <p:spPr>
          <a:xfrm flipH="1" flipV="1">
            <a:off x="22952894" y="3121325"/>
            <a:ext cx="1098601" cy="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14982767" y="6414591"/>
            <a:ext cx="2145218" cy="64633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Face ID</a:t>
            </a:r>
            <a:endParaRPr lang="vi-VN" dirty="0">
              <a:latin typeface="+mj-lt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15005792" y="7402217"/>
            <a:ext cx="2145218" cy="120032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Group ID</a:t>
            </a:r>
            <a:endParaRPr lang="vi-VN" dirty="0">
              <a:latin typeface="+mj-lt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18310319" y="5076586"/>
            <a:ext cx="5381892" cy="7485544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32" name="Straight Connector 31"/>
          <p:cNvCxnSpPr/>
          <p:nvPr/>
        </p:nvCxnSpPr>
        <p:spPr>
          <a:xfrm>
            <a:off x="18310319" y="6277686"/>
            <a:ext cx="5294217" cy="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18608247" y="5280959"/>
            <a:ext cx="443262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 Group</a:t>
            </a:r>
            <a:endParaRPr lang="vi-VN" sz="4400" dirty="0">
              <a:latin typeface="+mj-lt"/>
            </a:endParaRPr>
          </a:p>
        </p:txBody>
      </p:sp>
      <p:sp>
        <p:nvSpPr>
          <p:cNvPr id="38" name="Freeform 111"/>
          <p:cNvSpPr>
            <a:spLocks noChangeArrowheads="1"/>
          </p:cNvSpPr>
          <p:nvPr/>
        </p:nvSpPr>
        <p:spPr bwMode="auto">
          <a:xfrm>
            <a:off x="20049559" y="6607745"/>
            <a:ext cx="2211049" cy="2211613"/>
          </a:xfrm>
          <a:custGeom>
            <a:avLst/>
            <a:gdLst>
              <a:gd name="T0" fmla="*/ 76484966 w 602"/>
              <a:gd name="T1" fmla="*/ 65520668 h 602"/>
              <a:gd name="T2" fmla="*/ 76484966 w 602"/>
              <a:gd name="T3" fmla="*/ 65520668 h 602"/>
              <a:gd name="T4" fmla="*/ 78442719 w 602"/>
              <a:gd name="T5" fmla="*/ 71002280 h 602"/>
              <a:gd name="T6" fmla="*/ 71002968 w 602"/>
              <a:gd name="T7" fmla="*/ 78441997 h 602"/>
              <a:gd name="T8" fmla="*/ 66434636 w 602"/>
              <a:gd name="T9" fmla="*/ 76614673 h 602"/>
              <a:gd name="T10" fmla="*/ 66434636 w 602"/>
              <a:gd name="T11" fmla="*/ 76614673 h 602"/>
              <a:gd name="T12" fmla="*/ 44246163 w 602"/>
              <a:gd name="T13" fmla="*/ 54426302 h 602"/>
              <a:gd name="T14" fmla="*/ 29497442 w 602"/>
              <a:gd name="T15" fmla="*/ 59125033 h 602"/>
              <a:gd name="T16" fmla="*/ 0 w 602"/>
              <a:gd name="T17" fmla="*/ 29497307 h 602"/>
              <a:gd name="T18" fmla="*/ 29497442 w 602"/>
              <a:gd name="T19" fmla="*/ 0 h 602"/>
              <a:gd name="T20" fmla="*/ 58995246 w 602"/>
              <a:gd name="T21" fmla="*/ 29497307 h 602"/>
              <a:gd name="T22" fmla="*/ 55340580 w 602"/>
              <a:gd name="T23" fmla="*/ 44376380 h 602"/>
              <a:gd name="T24" fmla="*/ 76484966 w 602"/>
              <a:gd name="T25" fmla="*/ 65520668 h 602"/>
              <a:gd name="T26" fmla="*/ 29497442 w 602"/>
              <a:gd name="T27" fmla="*/ 7439717 h 602"/>
              <a:gd name="T28" fmla="*/ 29497442 w 602"/>
              <a:gd name="T29" fmla="*/ 7439717 h 602"/>
              <a:gd name="T30" fmla="*/ 7308970 w 602"/>
              <a:gd name="T31" fmla="*/ 29497307 h 602"/>
              <a:gd name="T32" fmla="*/ 29497442 w 602"/>
              <a:gd name="T33" fmla="*/ 51685677 h 602"/>
              <a:gd name="T34" fmla="*/ 51685915 w 602"/>
              <a:gd name="T35" fmla="*/ 29497307 h 602"/>
              <a:gd name="T36" fmla="*/ 29497442 w 602"/>
              <a:gd name="T37" fmla="*/ 7439717 h 602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0" t="0" r="r" b="b"/>
            <a:pathLst>
              <a:path w="602" h="602">
                <a:moveTo>
                  <a:pt x="586" y="502"/>
                </a:moveTo>
                <a:lnTo>
                  <a:pt x="586" y="502"/>
                </a:lnTo>
                <a:cubicBezTo>
                  <a:pt x="594" y="516"/>
                  <a:pt x="601" y="530"/>
                  <a:pt x="601" y="544"/>
                </a:cubicBezTo>
                <a:cubicBezTo>
                  <a:pt x="601" y="573"/>
                  <a:pt x="579" y="601"/>
                  <a:pt x="544" y="601"/>
                </a:cubicBezTo>
                <a:cubicBezTo>
                  <a:pt x="530" y="601"/>
                  <a:pt x="516" y="594"/>
                  <a:pt x="509" y="587"/>
                </a:cubicBezTo>
                <a:cubicBezTo>
                  <a:pt x="339" y="417"/>
                  <a:pt x="339" y="417"/>
                  <a:pt x="339" y="417"/>
                </a:cubicBezTo>
                <a:cubicBezTo>
                  <a:pt x="304" y="438"/>
                  <a:pt x="269" y="453"/>
                  <a:pt x="226" y="453"/>
                </a:cubicBezTo>
                <a:cubicBezTo>
                  <a:pt x="99" y="453"/>
                  <a:pt x="0" y="347"/>
                  <a:pt x="0" y="226"/>
                </a:cubicBezTo>
                <a:cubicBezTo>
                  <a:pt x="0" y="99"/>
                  <a:pt x="99" y="0"/>
                  <a:pt x="226" y="0"/>
                </a:cubicBezTo>
                <a:cubicBezTo>
                  <a:pt x="353" y="0"/>
                  <a:pt x="452" y="99"/>
                  <a:pt x="452" y="226"/>
                </a:cubicBezTo>
                <a:cubicBezTo>
                  <a:pt x="452" y="269"/>
                  <a:pt x="438" y="304"/>
                  <a:pt x="424" y="340"/>
                </a:cubicBezTo>
                <a:cubicBezTo>
                  <a:pt x="586" y="502"/>
                  <a:pt x="586" y="502"/>
                  <a:pt x="586" y="502"/>
                </a:cubicBezTo>
                <a:close/>
                <a:moveTo>
                  <a:pt x="226" y="57"/>
                </a:moveTo>
                <a:lnTo>
                  <a:pt x="226" y="57"/>
                </a:lnTo>
                <a:cubicBezTo>
                  <a:pt x="134" y="57"/>
                  <a:pt x="56" y="127"/>
                  <a:pt x="56" y="226"/>
                </a:cubicBezTo>
                <a:cubicBezTo>
                  <a:pt x="56" y="318"/>
                  <a:pt x="134" y="396"/>
                  <a:pt x="226" y="396"/>
                </a:cubicBezTo>
                <a:cubicBezTo>
                  <a:pt x="318" y="396"/>
                  <a:pt x="396" y="318"/>
                  <a:pt x="396" y="226"/>
                </a:cubicBezTo>
                <a:cubicBezTo>
                  <a:pt x="396" y="127"/>
                  <a:pt x="318" y="57"/>
                  <a:pt x="226" y="57"/>
                </a:cubicBezTo>
                <a:close/>
              </a:path>
            </a:pathLst>
          </a:custGeom>
          <a:solidFill>
            <a:schemeClr val="tx1">
              <a:lumMod val="75000"/>
            </a:scheme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sz="4400">
              <a:latin typeface="Lato Light"/>
            </a:endParaRPr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21087842" y="8602546"/>
            <a:ext cx="0" cy="138770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19333189" y="10389897"/>
            <a:ext cx="3336152" cy="76944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Candidates</a:t>
            </a:r>
            <a:endParaRPr lang="vi-VN" sz="4400" dirty="0">
              <a:latin typeface="+mj-lt"/>
            </a:endParaRPr>
          </a:p>
        </p:txBody>
      </p:sp>
      <p:cxnSp>
        <p:nvCxnSpPr>
          <p:cNvPr id="39" name="Straight Arrow Connector 38"/>
          <p:cNvCxnSpPr/>
          <p:nvPr/>
        </p:nvCxnSpPr>
        <p:spPr>
          <a:xfrm flipH="1">
            <a:off x="14574791" y="10492794"/>
            <a:ext cx="2877275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14958296" y="9743566"/>
            <a:ext cx="298613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+mj-lt"/>
              </a:rPr>
              <a:t>3. Return</a:t>
            </a:r>
            <a:endParaRPr lang="vi-VN" dirty="0">
              <a:latin typeface="+mj-lt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14793528" y="11673234"/>
            <a:ext cx="2582699" cy="64633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Confidence</a:t>
            </a:r>
            <a:endParaRPr lang="vi-VN" dirty="0">
              <a:latin typeface="+mj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601764" y="4787145"/>
            <a:ext cx="14524872" cy="378565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8000" b="1" u="sng" dirty="0" smtClean="0">
                <a:latin typeface="+mj-lt"/>
              </a:rPr>
              <a:t>Confidence</a:t>
            </a:r>
            <a:r>
              <a:rPr lang="en-US" sz="8000" dirty="0" smtClean="0">
                <a:latin typeface="+mj-lt"/>
              </a:rPr>
              <a:t> Rate: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8000" dirty="0" smtClean="0">
                <a:solidFill>
                  <a:schemeClr val="bg1"/>
                </a:solidFill>
                <a:latin typeface="+mj-lt"/>
              </a:rPr>
              <a:t>Similarity between two Faces.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8000" dirty="0" smtClean="0">
                <a:solidFill>
                  <a:schemeClr val="bg1"/>
                </a:solidFill>
                <a:latin typeface="+mj-lt"/>
              </a:rPr>
              <a:t>Range [0, 1]</a:t>
            </a:r>
            <a:endParaRPr lang="vi-VN" sz="8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14832504" y="10738630"/>
            <a:ext cx="2619562" cy="64633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</a:t>
            </a:r>
            <a:endParaRPr lang="vi-VN" dirty="0">
              <a:latin typeface="+mj-lt"/>
            </a:endParaRPr>
          </a:p>
        </p:txBody>
      </p:sp>
      <p:sp>
        <p:nvSpPr>
          <p:cNvPr id="51" name="Freeform 118"/>
          <p:cNvSpPr>
            <a:spLocks noChangeArrowheads="1"/>
          </p:cNvSpPr>
          <p:nvPr/>
        </p:nvSpPr>
        <p:spPr bwMode="auto">
          <a:xfrm>
            <a:off x="20259897" y="6814658"/>
            <a:ext cx="1245459" cy="1245783"/>
          </a:xfrm>
          <a:custGeom>
            <a:avLst/>
            <a:gdLst>
              <a:gd name="T0" fmla="*/ 38763987 w 602"/>
              <a:gd name="T1" fmla="*/ 78441997 h 602"/>
              <a:gd name="T2" fmla="*/ 38763987 w 602"/>
              <a:gd name="T3" fmla="*/ 78441997 h 602"/>
              <a:gd name="T4" fmla="*/ 0 w 602"/>
              <a:gd name="T5" fmla="*/ 38763987 h 602"/>
              <a:gd name="T6" fmla="*/ 38763987 w 602"/>
              <a:gd name="T7" fmla="*/ 0 h 602"/>
              <a:gd name="T8" fmla="*/ 78441997 w 602"/>
              <a:gd name="T9" fmla="*/ 38763987 h 602"/>
              <a:gd name="T10" fmla="*/ 38763987 w 602"/>
              <a:gd name="T11" fmla="*/ 78441997 h 602"/>
              <a:gd name="T12" fmla="*/ 38763987 w 602"/>
              <a:gd name="T13" fmla="*/ 7439717 h 602"/>
              <a:gd name="T14" fmla="*/ 38763987 w 602"/>
              <a:gd name="T15" fmla="*/ 7439717 h 602"/>
              <a:gd name="T16" fmla="*/ 7439717 w 602"/>
              <a:gd name="T17" fmla="*/ 38763987 h 602"/>
              <a:gd name="T18" fmla="*/ 38763987 w 602"/>
              <a:gd name="T19" fmla="*/ 71002280 h 602"/>
              <a:gd name="T20" fmla="*/ 71002280 w 602"/>
              <a:gd name="T21" fmla="*/ 38763987 h 602"/>
              <a:gd name="T22" fmla="*/ 38763987 w 602"/>
              <a:gd name="T23" fmla="*/ 7439717 h 602"/>
              <a:gd name="T24" fmla="*/ 56253627 w 602"/>
              <a:gd name="T25" fmla="*/ 31455051 h 602"/>
              <a:gd name="T26" fmla="*/ 56253627 w 602"/>
              <a:gd name="T27" fmla="*/ 31455051 h 602"/>
              <a:gd name="T28" fmla="*/ 36937024 w 602"/>
              <a:gd name="T29" fmla="*/ 51685677 h 602"/>
              <a:gd name="T30" fmla="*/ 36937024 w 602"/>
              <a:gd name="T31" fmla="*/ 51685677 h 602"/>
              <a:gd name="T32" fmla="*/ 34196037 w 602"/>
              <a:gd name="T33" fmla="*/ 52598978 h 602"/>
              <a:gd name="T34" fmla="*/ 31324631 w 602"/>
              <a:gd name="T35" fmla="*/ 51685677 h 602"/>
              <a:gd name="T36" fmla="*/ 31324631 w 602"/>
              <a:gd name="T37" fmla="*/ 51685677 h 602"/>
              <a:gd name="T38" fmla="*/ 20361046 w 602"/>
              <a:gd name="T39" fmla="*/ 40591311 h 602"/>
              <a:gd name="T40" fmla="*/ 20361046 w 602"/>
              <a:gd name="T41" fmla="*/ 40591311 h 602"/>
              <a:gd name="T42" fmla="*/ 19447384 w 602"/>
              <a:gd name="T43" fmla="*/ 37850325 h 602"/>
              <a:gd name="T44" fmla="*/ 23102033 w 602"/>
              <a:gd name="T45" fmla="*/ 34196037 h 602"/>
              <a:gd name="T46" fmla="*/ 25842658 w 602"/>
              <a:gd name="T47" fmla="*/ 35109700 h 602"/>
              <a:gd name="T48" fmla="*/ 25842658 w 602"/>
              <a:gd name="T49" fmla="*/ 35109700 h 602"/>
              <a:gd name="T50" fmla="*/ 34196037 w 602"/>
              <a:gd name="T51" fmla="*/ 43462718 h 602"/>
              <a:gd name="T52" fmla="*/ 51685677 w 602"/>
              <a:gd name="T53" fmla="*/ 26756320 h 602"/>
              <a:gd name="T54" fmla="*/ 51685677 w 602"/>
              <a:gd name="T55" fmla="*/ 26756320 h 602"/>
              <a:gd name="T56" fmla="*/ 53512640 w 602"/>
              <a:gd name="T57" fmla="*/ 25842658 h 602"/>
              <a:gd name="T58" fmla="*/ 57167289 w 602"/>
              <a:gd name="T59" fmla="*/ 29497307 h 602"/>
              <a:gd name="T60" fmla="*/ 56253627 w 602"/>
              <a:gd name="T61" fmla="*/ 31455051 h 602"/>
              <a:gd name="T62" fmla="*/ 56253627 w 602"/>
              <a:gd name="T63" fmla="*/ 25842658 h 602"/>
              <a:gd name="T64" fmla="*/ 56253627 w 602"/>
              <a:gd name="T65" fmla="*/ 25842658 h 602"/>
              <a:gd name="T66" fmla="*/ 25842658 w 602"/>
              <a:gd name="T67" fmla="*/ 56253627 h 602"/>
              <a:gd name="T68" fmla="*/ 25842658 w 602"/>
              <a:gd name="T69" fmla="*/ 56253627 h 602"/>
              <a:gd name="T70" fmla="*/ 52598978 w 602"/>
              <a:gd name="T71" fmla="*/ 56253627 h 602"/>
              <a:gd name="T72" fmla="*/ 52598978 w 602"/>
              <a:gd name="T73" fmla="*/ 56253627 h 602"/>
              <a:gd name="T74" fmla="*/ 56253627 w 602"/>
              <a:gd name="T75" fmla="*/ 52598978 h 602"/>
              <a:gd name="T76" fmla="*/ 56253627 w 602"/>
              <a:gd name="T77" fmla="*/ 52598978 h 602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</a:gdLst>
            <a:ahLst/>
            <a:cxnLst>
              <a:cxn ang="T78">
                <a:pos x="T0" y="T1"/>
              </a:cxn>
              <a:cxn ang="T79">
                <a:pos x="T2" y="T3"/>
              </a:cxn>
              <a:cxn ang="T80">
                <a:pos x="T4" y="T5"/>
              </a:cxn>
              <a:cxn ang="T81">
                <a:pos x="T6" y="T7"/>
              </a:cxn>
              <a:cxn ang="T82">
                <a:pos x="T8" y="T9"/>
              </a:cxn>
              <a:cxn ang="T83">
                <a:pos x="T10" y="T11"/>
              </a:cxn>
              <a:cxn ang="T84">
                <a:pos x="T12" y="T13"/>
              </a:cxn>
              <a:cxn ang="T85">
                <a:pos x="T14" y="T15"/>
              </a:cxn>
              <a:cxn ang="T86">
                <a:pos x="T16" y="T17"/>
              </a:cxn>
              <a:cxn ang="T87">
                <a:pos x="T18" y="T19"/>
              </a:cxn>
              <a:cxn ang="T88">
                <a:pos x="T20" y="T21"/>
              </a:cxn>
              <a:cxn ang="T89">
                <a:pos x="T22" y="T23"/>
              </a:cxn>
              <a:cxn ang="T90">
                <a:pos x="T24" y="T25"/>
              </a:cxn>
              <a:cxn ang="T91">
                <a:pos x="T26" y="T27"/>
              </a:cxn>
              <a:cxn ang="T92">
                <a:pos x="T28" y="T29"/>
              </a:cxn>
              <a:cxn ang="T93">
                <a:pos x="T30" y="T31"/>
              </a:cxn>
              <a:cxn ang="T94">
                <a:pos x="T32" y="T33"/>
              </a:cxn>
              <a:cxn ang="T95">
                <a:pos x="T34" y="T35"/>
              </a:cxn>
              <a:cxn ang="T96">
                <a:pos x="T36" y="T37"/>
              </a:cxn>
              <a:cxn ang="T97">
                <a:pos x="T38" y="T39"/>
              </a:cxn>
              <a:cxn ang="T98">
                <a:pos x="T40" y="T41"/>
              </a:cxn>
              <a:cxn ang="T99">
                <a:pos x="T42" y="T43"/>
              </a:cxn>
              <a:cxn ang="T100">
                <a:pos x="T44" y="T45"/>
              </a:cxn>
              <a:cxn ang="T101">
                <a:pos x="T46" y="T47"/>
              </a:cxn>
              <a:cxn ang="T102">
                <a:pos x="T48" y="T49"/>
              </a:cxn>
              <a:cxn ang="T103">
                <a:pos x="T50" y="T51"/>
              </a:cxn>
              <a:cxn ang="T104">
                <a:pos x="T52" y="T53"/>
              </a:cxn>
              <a:cxn ang="T105">
                <a:pos x="T54" y="T55"/>
              </a:cxn>
              <a:cxn ang="T106">
                <a:pos x="T56" y="T57"/>
              </a:cxn>
              <a:cxn ang="T107">
                <a:pos x="T58" y="T59"/>
              </a:cxn>
              <a:cxn ang="T108">
                <a:pos x="T60" y="T61"/>
              </a:cxn>
              <a:cxn ang="T109">
                <a:pos x="T62" y="T63"/>
              </a:cxn>
              <a:cxn ang="T110">
                <a:pos x="T64" y="T65"/>
              </a:cxn>
              <a:cxn ang="T111">
                <a:pos x="T66" y="T67"/>
              </a:cxn>
              <a:cxn ang="T112">
                <a:pos x="T68" y="T69"/>
              </a:cxn>
              <a:cxn ang="T113">
                <a:pos x="T70" y="T71"/>
              </a:cxn>
              <a:cxn ang="T114">
                <a:pos x="T72" y="T73"/>
              </a:cxn>
              <a:cxn ang="T115">
                <a:pos x="T74" y="T75"/>
              </a:cxn>
              <a:cxn ang="T116">
                <a:pos x="T76" y="T77"/>
              </a:cxn>
            </a:cxnLst>
            <a:rect l="0" t="0" r="r" b="b"/>
            <a:pathLst>
              <a:path w="602" h="602">
                <a:moveTo>
                  <a:pt x="297" y="601"/>
                </a:moveTo>
                <a:lnTo>
                  <a:pt x="297" y="601"/>
                </a:lnTo>
                <a:cubicBezTo>
                  <a:pt x="135" y="601"/>
                  <a:pt x="0" y="467"/>
                  <a:pt x="0" y="297"/>
                </a:cubicBezTo>
                <a:cubicBezTo>
                  <a:pt x="0" y="135"/>
                  <a:pt x="135" y="0"/>
                  <a:pt x="297" y="0"/>
                </a:cubicBezTo>
                <a:cubicBezTo>
                  <a:pt x="467" y="0"/>
                  <a:pt x="601" y="135"/>
                  <a:pt x="601" y="297"/>
                </a:cubicBezTo>
                <a:cubicBezTo>
                  <a:pt x="601" y="467"/>
                  <a:pt x="467" y="601"/>
                  <a:pt x="297" y="601"/>
                </a:cubicBezTo>
                <a:close/>
                <a:moveTo>
                  <a:pt x="297" y="57"/>
                </a:moveTo>
                <a:lnTo>
                  <a:pt x="297" y="57"/>
                </a:lnTo>
                <a:cubicBezTo>
                  <a:pt x="163" y="57"/>
                  <a:pt x="57" y="163"/>
                  <a:pt x="57" y="297"/>
                </a:cubicBezTo>
                <a:cubicBezTo>
                  <a:pt x="57" y="431"/>
                  <a:pt x="163" y="544"/>
                  <a:pt x="297" y="544"/>
                </a:cubicBezTo>
                <a:cubicBezTo>
                  <a:pt x="431" y="544"/>
                  <a:pt x="544" y="431"/>
                  <a:pt x="544" y="297"/>
                </a:cubicBezTo>
                <a:cubicBezTo>
                  <a:pt x="544" y="163"/>
                  <a:pt x="431" y="57"/>
                  <a:pt x="297" y="57"/>
                </a:cubicBezTo>
                <a:close/>
                <a:moveTo>
                  <a:pt x="431" y="241"/>
                </a:moveTo>
                <a:lnTo>
                  <a:pt x="431" y="241"/>
                </a:lnTo>
                <a:cubicBezTo>
                  <a:pt x="283" y="396"/>
                  <a:pt x="283" y="396"/>
                  <a:pt x="283" y="396"/>
                </a:cubicBezTo>
                <a:cubicBezTo>
                  <a:pt x="276" y="403"/>
                  <a:pt x="269" y="403"/>
                  <a:pt x="262" y="403"/>
                </a:cubicBezTo>
                <a:cubicBezTo>
                  <a:pt x="255" y="403"/>
                  <a:pt x="248" y="403"/>
                  <a:pt x="240" y="396"/>
                </a:cubicBezTo>
                <a:cubicBezTo>
                  <a:pt x="156" y="311"/>
                  <a:pt x="156" y="311"/>
                  <a:pt x="156" y="311"/>
                </a:cubicBezTo>
                <a:cubicBezTo>
                  <a:pt x="149" y="304"/>
                  <a:pt x="149" y="297"/>
                  <a:pt x="149" y="290"/>
                </a:cubicBezTo>
                <a:cubicBezTo>
                  <a:pt x="149" y="276"/>
                  <a:pt x="163" y="262"/>
                  <a:pt x="177" y="262"/>
                </a:cubicBezTo>
                <a:cubicBezTo>
                  <a:pt x="184" y="262"/>
                  <a:pt x="191" y="262"/>
                  <a:pt x="198" y="269"/>
                </a:cubicBezTo>
                <a:cubicBezTo>
                  <a:pt x="262" y="333"/>
                  <a:pt x="262" y="333"/>
                  <a:pt x="262" y="333"/>
                </a:cubicBezTo>
                <a:cubicBezTo>
                  <a:pt x="396" y="205"/>
                  <a:pt x="396" y="205"/>
                  <a:pt x="396" y="205"/>
                </a:cubicBezTo>
                <a:cubicBezTo>
                  <a:pt x="396" y="198"/>
                  <a:pt x="403" y="198"/>
                  <a:pt x="410" y="198"/>
                </a:cubicBezTo>
                <a:cubicBezTo>
                  <a:pt x="431" y="198"/>
                  <a:pt x="438" y="205"/>
                  <a:pt x="438" y="226"/>
                </a:cubicBezTo>
                <a:cubicBezTo>
                  <a:pt x="438" y="234"/>
                  <a:pt x="438" y="241"/>
                  <a:pt x="431" y="241"/>
                </a:cubicBezTo>
                <a:close/>
                <a:moveTo>
                  <a:pt x="431" y="198"/>
                </a:moveTo>
                <a:lnTo>
                  <a:pt x="431" y="198"/>
                </a:lnTo>
                <a:close/>
                <a:moveTo>
                  <a:pt x="198" y="431"/>
                </a:moveTo>
                <a:lnTo>
                  <a:pt x="198" y="431"/>
                </a:lnTo>
                <a:close/>
                <a:moveTo>
                  <a:pt x="403" y="431"/>
                </a:moveTo>
                <a:lnTo>
                  <a:pt x="403" y="431"/>
                </a:lnTo>
                <a:close/>
                <a:moveTo>
                  <a:pt x="431" y="403"/>
                </a:moveTo>
                <a:lnTo>
                  <a:pt x="431" y="403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>
              <a:latin typeface="Lato Light"/>
            </a:endParaRPr>
          </a:p>
        </p:txBody>
      </p:sp>
    </p:spTree>
    <p:extLst>
      <p:ext uri="{BB962C8B-B14F-4D97-AF65-F5344CB8AC3E}">
        <p14:creationId xmlns:p14="http://schemas.microsoft.com/office/powerpoint/2010/main" val="2117195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Line 5"/>
          <p:cNvSpPr>
            <a:spLocks noChangeShapeType="1"/>
          </p:cNvSpPr>
          <p:nvPr/>
        </p:nvSpPr>
        <p:spPr bwMode="auto">
          <a:xfrm>
            <a:off x="1493979" y="-174836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243797" tIns="121899" rIns="243797" bIns="121899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" name="Line 6"/>
          <p:cNvSpPr>
            <a:spLocks noChangeShapeType="1"/>
          </p:cNvSpPr>
          <p:nvPr/>
        </p:nvSpPr>
        <p:spPr bwMode="auto">
          <a:xfrm>
            <a:off x="1493979" y="-174836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243797" tIns="121899" rIns="243797" bIns="121899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746250" y="6034771"/>
            <a:ext cx="9845982" cy="1791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3800" b="1" smtClean="0">
                <a:solidFill>
                  <a:schemeClr val="bg1"/>
                </a:solidFill>
                <a:latin typeface="Lato Regular"/>
                <a:cs typeface="Lato Regular"/>
              </a:rPr>
              <a:t>Introduction</a:t>
            </a:r>
            <a:endParaRPr lang="en-US" sz="13800" b="1">
              <a:solidFill>
                <a:schemeClr val="bg1"/>
              </a:solidFill>
              <a:latin typeface="Lato Regular"/>
              <a:cs typeface="Lato Regular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326924" y="5316900"/>
            <a:ext cx="141940" cy="32270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>
              <a:latin typeface="Lato Light"/>
            </a:endParaRPr>
          </a:p>
        </p:txBody>
      </p:sp>
      <p:sp>
        <p:nvSpPr>
          <p:cNvPr id="14" name="Freeform 13"/>
          <p:cNvSpPr/>
          <p:nvPr/>
        </p:nvSpPr>
        <p:spPr>
          <a:xfrm flipH="1">
            <a:off x="-1" y="0"/>
            <a:ext cx="15266811" cy="13719380"/>
          </a:xfrm>
          <a:custGeom>
            <a:avLst/>
            <a:gdLst>
              <a:gd name="connsiteX0" fmla="*/ 2483124 w 5460510"/>
              <a:gd name="connsiteY0" fmla="*/ 0 h 5143500"/>
              <a:gd name="connsiteX1" fmla="*/ 3448297 w 5460510"/>
              <a:gd name="connsiteY1" fmla="*/ 0 h 5143500"/>
              <a:gd name="connsiteX2" fmla="*/ 4717679 w 5460510"/>
              <a:gd name="connsiteY2" fmla="*/ 0 h 5143500"/>
              <a:gd name="connsiteX3" fmla="*/ 4741319 w 5460510"/>
              <a:gd name="connsiteY3" fmla="*/ 0 h 5143500"/>
              <a:gd name="connsiteX4" fmla="*/ 5318193 w 5460510"/>
              <a:gd name="connsiteY4" fmla="*/ 0 h 5143500"/>
              <a:gd name="connsiteX5" fmla="*/ 5460510 w 5460510"/>
              <a:gd name="connsiteY5" fmla="*/ 0 h 5143500"/>
              <a:gd name="connsiteX6" fmla="*/ 5460510 w 5460510"/>
              <a:gd name="connsiteY6" fmla="*/ 5143500 h 5143500"/>
              <a:gd name="connsiteX7" fmla="*/ 5318193 w 5460510"/>
              <a:gd name="connsiteY7" fmla="*/ 5143500 h 5143500"/>
              <a:gd name="connsiteX8" fmla="*/ 4741319 w 5460510"/>
              <a:gd name="connsiteY8" fmla="*/ 5143500 h 5143500"/>
              <a:gd name="connsiteX9" fmla="*/ 4717679 w 5460510"/>
              <a:gd name="connsiteY9" fmla="*/ 5143500 h 5143500"/>
              <a:gd name="connsiteX10" fmla="*/ 3448297 w 5460510"/>
              <a:gd name="connsiteY10" fmla="*/ 5143500 h 5143500"/>
              <a:gd name="connsiteX11" fmla="*/ 0 w 5460510"/>
              <a:gd name="connsiteY11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460510" h="5143500">
                <a:moveTo>
                  <a:pt x="2483124" y="0"/>
                </a:moveTo>
                <a:lnTo>
                  <a:pt x="3448297" y="0"/>
                </a:lnTo>
                <a:lnTo>
                  <a:pt x="4717679" y="0"/>
                </a:lnTo>
                <a:lnTo>
                  <a:pt x="4741319" y="0"/>
                </a:lnTo>
                <a:lnTo>
                  <a:pt x="5318193" y="0"/>
                </a:lnTo>
                <a:lnTo>
                  <a:pt x="5460510" y="0"/>
                </a:lnTo>
                <a:lnTo>
                  <a:pt x="5460510" y="5143500"/>
                </a:lnTo>
                <a:lnTo>
                  <a:pt x="5318193" y="5143500"/>
                </a:lnTo>
                <a:lnTo>
                  <a:pt x="4741319" y="5143500"/>
                </a:lnTo>
                <a:lnTo>
                  <a:pt x="4717679" y="5143500"/>
                </a:lnTo>
                <a:lnTo>
                  <a:pt x="3448297" y="5143500"/>
                </a:lnTo>
                <a:lnTo>
                  <a:pt x="0" y="5143500"/>
                </a:lnTo>
                <a:close/>
              </a:path>
            </a:pathLst>
          </a:custGeom>
          <a:solidFill>
            <a:schemeClr val="accent2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1825493" y="6176348"/>
            <a:ext cx="8881836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1500" b="1" dirty="0" smtClean="0">
                <a:solidFill>
                  <a:schemeClr val="bg1"/>
                </a:solidFill>
                <a:latin typeface="Lato Regular"/>
                <a:cs typeface="Lato Regular"/>
              </a:rPr>
              <a:t>Our Solution</a:t>
            </a:r>
            <a:endParaRPr lang="en-US" sz="11500" b="1" dirty="0">
              <a:solidFill>
                <a:schemeClr val="bg1"/>
              </a:solidFill>
              <a:latin typeface="Lato Regular"/>
              <a:cs typeface="Lato Regular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326924" y="5294620"/>
            <a:ext cx="141940" cy="32270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>
              <a:latin typeface="Lato Light"/>
            </a:endParaRPr>
          </a:p>
        </p:txBody>
      </p:sp>
    </p:spTree>
    <p:extLst>
      <p:ext uri="{BB962C8B-B14F-4D97-AF65-F5344CB8AC3E}">
        <p14:creationId xmlns:p14="http://schemas.microsoft.com/office/powerpoint/2010/main" val="2616480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11063926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Identify Face and Get Candidates 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24129" y="2033647"/>
            <a:ext cx="3928763" cy="185562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7722550" y="1344905"/>
            <a:ext cx="5881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Microsoft Cognitive Service</a:t>
            </a:r>
            <a:endParaRPr lang="vi-VN" dirty="0">
              <a:latin typeface="+mj-lt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794" y="5502864"/>
            <a:ext cx="2780959" cy="278095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60672" y="796065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User</a:t>
            </a:r>
            <a:endParaRPr lang="vi-VN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420229" y="196608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147" y="2612418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14" name="Straight Connector 13"/>
          <p:cNvCxnSpPr>
            <a:stCxn id="13" idx="1"/>
          </p:cNvCxnSpPr>
          <p:nvPr/>
        </p:nvCxnSpPr>
        <p:spPr>
          <a:xfrm flipH="1">
            <a:off x="7261412" y="3044266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7261412" y="304426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12711513" y="3049497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14208248" y="3044265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261412" y="12898714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 flipV="1">
            <a:off x="17925529" y="3121325"/>
            <a:ext cx="1098601" cy="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17925529" y="312132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24051495" y="3116093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17925529" y="12975774"/>
            <a:ext cx="6125966" cy="1046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3263388" y="6250081"/>
            <a:ext cx="335631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t="9076" r="1477" b="8433"/>
          <a:stretch/>
        </p:blipFill>
        <p:spPr>
          <a:xfrm>
            <a:off x="3669335" y="3121325"/>
            <a:ext cx="2576050" cy="2901470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9349653" y="3991210"/>
            <a:ext cx="2770354" cy="76944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Face ID</a:t>
            </a:r>
            <a:endParaRPr lang="vi-VN" sz="4400" dirty="0">
              <a:latin typeface="+mj-lt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7742120" y="5076586"/>
            <a:ext cx="6051176" cy="7485544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42" name="Straight Connector 41"/>
          <p:cNvCxnSpPr/>
          <p:nvPr/>
        </p:nvCxnSpPr>
        <p:spPr>
          <a:xfrm>
            <a:off x="7742120" y="6306815"/>
            <a:ext cx="6051176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8964890" y="5306980"/>
            <a:ext cx="36166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 Group</a:t>
            </a:r>
            <a:endParaRPr lang="vi-VN" sz="4400" dirty="0">
              <a:latin typeface="+mj-lt"/>
            </a:endParaRPr>
          </a:p>
        </p:txBody>
      </p:sp>
      <p:cxnSp>
        <p:nvCxnSpPr>
          <p:cNvPr id="44" name="Straight Arrow Connector 43"/>
          <p:cNvCxnSpPr/>
          <p:nvPr/>
        </p:nvCxnSpPr>
        <p:spPr>
          <a:xfrm>
            <a:off x="14899128" y="6178956"/>
            <a:ext cx="2552938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14574791" y="5401117"/>
            <a:ext cx="298613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vi-VN" dirty="0">
                <a:latin typeface="+mj-lt"/>
              </a:rPr>
              <a:t>2. Detect API</a:t>
            </a:r>
          </a:p>
        </p:txBody>
      </p:sp>
      <p:cxnSp>
        <p:nvCxnSpPr>
          <p:cNvPr id="49" name="Straight Connector 48"/>
          <p:cNvCxnSpPr/>
          <p:nvPr/>
        </p:nvCxnSpPr>
        <p:spPr>
          <a:xfrm flipH="1" flipV="1">
            <a:off x="22952894" y="3121325"/>
            <a:ext cx="1098601" cy="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14982767" y="6414591"/>
            <a:ext cx="2145218" cy="64633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Face ID</a:t>
            </a:r>
            <a:endParaRPr lang="vi-VN" dirty="0">
              <a:latin typeface="+mj-lt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15005792" y="7402217"/>
            <a:ext cx="2145218" cy="120032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Group ID</a:t>
            </a:r>
            <a:endParaRPr lang="vi-VN" dirty="0">
              <a:latin typeface="+mj-lt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18310319" y="5076586"/>
            <a:ext cx="5381892" cy="7485544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32" name="Straight Connector 31"/>
          <p:cNvCxnSpPr/>
          <p:nvPr/>
        </p:nvCxnSpPr>
        <p:spPr>
          <a:xfrm>
            <a:off x="18310319" y="6277686"/>
            <a:ext cx="5294217" cy="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18608247" y="5280959"/>
            <a:ext cx="443262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 Group</a:t>
            </a:r>
            <a:endParaRPr lang="vi-VN" sz="4400" dirty="0">
              <a:latin typeface="+mj-lt"/>
            </a:endParaRPr>
          </a:p>
        </p:txBody>
      </p:sp>
      <p:sp>
        <p:nvSpPr>
          <p:cNvPr id="38" name="Freeform 111"/>
          <p:cNvSpPr>
            <a:spLocks noChangeArrowheads="1"/>
          </p:cNvSpPr>
          <p:nvPr/>
        </p:nvSpPr>
        <p:spPr bwMode="auto">
          <a:xfrm>
            <a:off x="20049559" y="6607745"/>
            <a:ext cx="2211049" cy="2211613"/>
          </a:xfrm>
          <a:custGeom>
            <a:avLst/>
            <a:gdLst>
              <a:gd name="T0" fmla="*/ 76484966 w 602"/>
              <a:gd name="T1" fmla="*/ 65520668 h 602"/>
              <a:gd name="T2" fmla="*/ 76484966 w 602"/>
              <a:gd name="T3" fmla="*/ 65520668 h 602"/>
              <a:gd name="T4" fmla="*/ 78442719 w 602"/>
              <a:gd name="T5" fmla="*/ 71002280 h 602"/>
              <a:gd name="T6" fmla="*/ 71002968 w 602"/>
              <a:gd name="T7" fmla="*/ 78441997 h 602"/>
              <a:gd name="T8" fmla="*/ 66434636 w 602"/>
              <a:gd name="T9" fmla="*/ 76614673 h 602"/>
              <a:gd name="T10" fmla="*/ 66434636 w 602"/>
              <a:gd name="T11" fmla="*/ 76614673 h 602"/>
              <a:gd name="T12" fmla="*/ 44246163 w 602"/>
              <a:gd name="T13" fmla="*/ 54426302 h 602"/>
              <a:gd name="T14" fmla="*/ 29497442 w 602"/>
              <a:gd name="T15" fmla="*/ 59125033 h 602"/>
              <a:gd name="T16" fmla="*/ 0 w 602"/>
              <a:gd name="T17" fmla="*/ 29497307 h 602"/>
              <a:gd name="T18" fmla="*/ 29497442 w 602"/>
              <a:gd name="T19" fmla="*/ 0 h 602"/>
              <a:gd name="T20" fmla="*/ 58995246 w 602"/>
              <a:gd name="T21" fmla="*/ 29497307 h 602"/>
              <a:gd name="T22" fmla="*/ 55340580 w 602"/>
              <a:gd name="T23" fmla="*/ 44376380 h 602"/>
              <a:gd name="T24" fmla="*/ 76484966 w 602"/>
              <a:gd name="T25" fmla="*/ 65520668 h 602"/>
              <a:gd name="T26" fmla="*/ 29497442 w 602"/>
              <a:gd name="T27" fmla="*/ 7439717 h 602"/>
              <a:gd name="T28" fmla="*/ 29497442 w 602"/>
              <a:gd name="T29" fmla="*/ 7439717 h 602"/>
              <a:gd name="T30" fmla="*/ 7308970 w 602"/>
              <a:gd name="T31" fmla="*/ 29497307 h 602"/>
              <a:gd name="T32" fmla="*/ 29497442 w 602"/>
              <a:gd name="T33" fmla="*/ 51685677 h 602"/>
              <a:gd name="T34" fmla="*/ 51685915 w 602"/>
              <a:gd name="T35" fmla="*/ 29497307 h 602"/>
              <a:gd name="T36" fmla="*/ 29497442 w 602"/>
              <a:gd name="T37" fmla="*/ 7439717 h 602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0" t="0" r="r" b="b"/>
            <a:pathLst>
              <a:path w="602" h="602">
                <a:moveTo>
                  <a:pt x="586" y="502"/>
                </a:moveTo>
                <a:lnTo>
                  <a:pt x="586" y="502"/>
                </a:lnTo>
                <a:cubicBezTo>
                  <a:pt x="594" y="516"/>
                  <a:pt x="601" y="530"/>
                  <a:pt x="601" y="544"/>
                </a:cubicBezTo>
                <a:cubicBezTo>
                  <a:pt x="601" y="573"/>
                  <a:pt x="579" y="601"/>
                  <a:pt x="544" y="601"/>
                </a:cubicBezTo>
                <a:cubicBezTo>
                  <a:pt x="530" y="601"/>
                  <a:pt x="516" y="594"/>
                  <a:pt x="509" y="587"/>
                </a:cubicBezTo>
                <a:cubicBezTo>
                  <a:pt x="339" y="417"/>
                  <a:pt x="339" y="417"/>
                  <a:pt x="339" y="417"/>
                </a:cubicBezTo>
                <a:cubicBezTo>
                  <a:pt x="304" y="438"/>
                  <a:pt x="269" y="453"/>
                  <a:pt x="226" y="453"/>
                </a:cubicBezTo>
                <a:cubicBezTo>
                  <a:pt x="99" y="453"/>
                  <a:pt x="0" y="347"/>
                  <a:pt x="0" y="226"/>
                </a:cubicBezTo>
                <a:cubicBezTo>
                  <a:pt x="0" y="99"/>
                  <a:pt x="99" y="0"/>
                  <a:pt x="226" y="0"/>
                </a:cubicBezTo>
                <a:cubicBezTo>
                  <a:pt x="353" y="0"/>
                  <a:pt x="452" y="99"/>
                  <a:pt x="452" y="226"/>
                </a:cubicBezTo>
                <a:cubicBezTo>
                  <a:pt x="452" y="269"/>
                  <a:pt x="438" y="304"/>
                  <a:pt x="424" y="340"/>
                </a:cubicBezTo>
                <a:cubicBezTo>
                  <a:pt x="586" y="502"/>
                  <a:pt x="586" y="502"/>
                  <a:pt x="586" y="502"/>
                </a:cubicBezTo>
                <a:close/>
                <a:moveTo>
                  <a:pt x="226" y="57"/>
                </a:moveTo>
                <a:lnTo>
                  <a:pt x="226" y="57"/>
                </a:lnTo>
                <a:cubicBezTo>
                  <a:pt x="134" y="57"/>
                  <a:pt x="56" y="127"/>
                  <a:pt x="56" y="226"/>
                </a:cubicBezTo>
                <a:cubicBezTo>
                  <a:pt x="56" y="318"/>
                  <a:pt x="134" y="396"/>
                  <a:pt x="226" y="396"/>
                </a:cubicBezTo>
                <a:cubicBezTo>
                  <a:pt x="318" y="396"/>
                  <a:pt x="396" y="318"/>
                  <a:pt x="396" y="226"/>
                </a:cubicBezTo>
                <a:cubicBezTo>
                  <a:pt x="396" y="127"/>
                  <a:pt x="318" y="57"/>
                  <a:pt x="226" y="57"/>
                </a:cubicBezTo>
                <a:close/>
              </a:path>
            </a:pathLst>
          </a:custGeom>
          <a:solidFill>
            <a:schemeClr val="tx1">
              <a:lumMod val="75000"/>
            </a:scheme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sz="4400">
              <a:latin typeface="Lato Light"/>
            </a:endParaRPr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21087842" y="8602546"/>
            <a:ext cx="0" cy="138770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19333189" y="10389897"/>
            <a:ext cx="3336152" cy="76944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Candidates</a:t>
            </a:r>
            <a:endParaRPr lang="vi-VN" sz="4400" dirty="0">
              <a:latin typeface="+mj-lt"/>
            </a:endParaRPr>
          </a:p>
        </p:txBody>
      </p:sp>
      <p:cxnSp>
        <p:nvCxnSpPr>
          <p:cNvPr id="39" name="Straight Arrow Connector 38"/>
          <p:cNvCxnSpPr/>
          <p:nvPr/>
        </p:nvCxnSpPr>
        <p:spPr>
          <a:xfrm flipH="1">
            <a:off x="14574791" y="10492794"/>
            <a:ext cx="2877275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14958296" y="9743566"/>
            <a:ext cx="298613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+mj-lt"/>
              </a:rPr>
              <a:t>3. Return</a:t>
            </a:r>
            <a:endParaRPr lang="vi-VN" dirty="0">
              <a:latin typeface="+mj-lt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14793528" y="11673234"/>
            <a:ext cx="2582699" cy="64633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Confidence</a:t>
            </a:r>
            <a:endParaRPr lang="vi-VN" dirty="0">
              <a:latin typeface="+mj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601764" y="4787144"/>
            <a:ext cx="14447795" cy="374904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000" dirty="0" smtClean="0">
                <a:solidFill>
                  <a:schemeClr val="bg1"/>
                </a:solidFill>
                <a:latin typeface="+mj-lt"/>
              </a:rPr>
              <a:t>Confidence Rate &gt;= 0.65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14832504" y="10738630"/>
            <a:ext cx="2619562" cy="64633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</a:t>
            </a:r>
            <a:endParaRPr lang="vi-VN" dirty="0">
              <a:latin typeface="+mj-lt"/>
            </a:endParaRPr>
          </a:p>
        </p:txBody>
      </p:sp>
      <p:sp>
        <p:nvSpPr>
          <p:cNvPr id="51" name="Freeform 118"/>
          <p:cNvSpPr>
            <a:spLocks noChangeArrowheads="1"/>
          </p:cNvSpPr>
          <p:nvPr/>
        </p:nvSpPr>
        <p:spPr bwMode="auto">
          <a:xfrm>
            <a:off x="20259897" y="6814658"/>
            <a:ext cx="1245459" cy="1245783"/>
          </a:xfrm>
          <a:custGeom>
            <a:avLst/>
            <a:gdLst>
              <a:gd name="T0" fmla="*/ 38763987 w 602"/>
              <a:gd name="T1" fmla="*/ 78441997 h 602"/>
              <a:gd name="T2" fmla="*/ 38763987 w 602"/>
              <a:gd name="T3" fmla="*/ 78441997 h 602"/>
              <a:gd name="T4" fmla="*/ 0 w 602"/>
              <a:gd name="T5" fmla="*/ 38763987 h 602"/>
              <a:gd name="T6" fmla="*/ 38763987 w 602"/>
              <a:gd name="T7" fmla="*/ 0 h 602"/>
              <a:gd name="T8" fmla="*/ 78441997 w 602"/>
              <a:gd name="T9" fmla="*/ 38763987 h 602"/>
              <a:gd name="T10" fmla="*/ 38763987 w 602"/>
              <a:gd name="T11" fmla="*/ 78441997 h 602"/>
              <a:gd name="T12" fmla="*/ 38763987 w 602"/>
              <a:gd name="T13" fmla="*/ 7439717 h 602"/>
              <a:gd name="T14" fmla="*/ 38763987 w 602"/>
              <a:gd name="T15" fmla="*/ 7439717 h 602"/>
              <a:gd name="T16" fmla="*/ 7439717 w 602"/>
              <a:gd name="T17" fmla="*/ 38763987 h 602"/>
              <a:gd name="T18" fmla="*/ 38763987 w 602"/>
              <a:gd name="T19" fmla="*/ 71002280 h 602"/>
              <a:gd name="T20" fmla="*/ 71002280 w 602"/>
              <a:gd name="T21" fmla="*/ 38763987 h 602"/>
              <a:gd name="T22" fmla="*/ 38763987 w 602"/>
              <a:gd name="T23" fmla="*/ 7439717 h 602"/>
              <a:gd name="T24" fmla="*/ 56253627 w 602"/>
              <a:gd name="T25" fmla="*/ 31455051 h 602"/>
              <a:gd name="T26" fmla="*/ 56253627 w 602"/>
              <a:gd name="T27" fmla="*/ 31455051 h 602"/>
              <a:gd name="T28" fmla="*/ 36937024 w 602"/>
              <a:gd name="T29" fmla="*/ 51685677 h 602"/>
              <a:gd name="T30" fmla="*/ 36937024 w 602"/>
              <a:gd name="T31" fmla="*/ 51685677 h 602"/>
              <a:gd name="T32" fmla="*/ 34196037 w 602"/>
              <a:gd name="T33" fmla="*/ 52598978 h 602"/>
              <a:gd name="T34" fmla="*/ 31324631 w 602"/>
              <a:gd name="T35" fmla="*/ 51685677 h 602"/>
              <a:gd name="T36" fmla="*/ 31324631 w 602"/>
              <a:gd name="T37" fmla="*/ 51685677 h 602"/>
              <a:gd name="T38" fmla="*/ 20361046 w 602"/>
              <a:gd name="T39" fmla="*/ 40591311 h 602"/>
              <a:gd name="T40" fmla="*/ 20361046 w 602"/>
              <a:gd name="T41" fmla="*/ 40591311 h 602"/>
              <a:gd name="T42" fmla="*/ 19447384 w 602"/>
              <a:gd name="T43" fmla="*/ 37850325 h 602"/>
              <a:gd name="T44" fmla="*/ 23102033 w 602"/>
              <a:gd name="T45" fmla="*/ 34196037 h 602"/>
              <a:gd name="T46" fmla="*/ 25842658 w 602"/>
              <a:gd name="T47" fmla="*/ 35109700 h 602"/>
              <a:gd name="T48" fmla="*/ 25842658 w 602"/>
              <a:gd name="T49" fmla="*/ 35109700 h 602"/>
              <a:gd name="T50" fmla="*/ 34196037 w 602"/>
              <a:gd name="T51" fmla="*/ 43462718 h 602"/>
              <a:gd name="T52" fmla="*/ 51685677 w 602"/>
              <a:gd name="T53" fmla="*/ 26756320 h 602"/>
              <a:gd name="T54" fmla="*/ 51685677 w 602"/>
              <a:gd name="T55" fmla="*/ 26756320 h 602"/>
              <a:gd name="T56" fmla="*/ 53512640 w 602"/>
              <a:gd name="T57" fmla="*/ 25842658 h 602"/>
              <a:gd name="T58" fmla="*/ 57167289 w 602"/>
              <a:gd name="T59" fmla="*/ 29497307 h 602"/>
              <a:gd name="T60" fmla="*/ 56253627 w 602"/>
              <a:gd name="T61" fmla="*/ 31455051 h 602"/>
              <a:gd name="T62" fmla="*/ 56253627 w 602"/>
              <a:gd name="T63" fmla="*/ 25842658 h 602"/>
              <a:gd name="T64" fmla="*/ 56253627 w 602"/>
              <a:gd name="T65" fmla="*/ 25842658 h 602"/>
              <a:gd name="T66" fmla="*/ 25842658 w 602"/>
              <a:gd name="T67" fmla="*/ 56253627 h 602"/>
              <a:gd name="T68" fmla="*/ 25842658 w 602"/>
              <a:gd name="T69" fmla="*/ 56253627 h 602"/>
              <a:gd name="T70" fmla="*/ 52598978 w 602"/>
              <a:gd name="T71" fmla="*/ 56253627 h 602"/>
              <a:gd name="T72" fmla="*/ 52598978 w 602"/>
              <a:gd name="T73" fmla="*/ 56253627 h 602"/>
              <a:gd name="T74" fmla="*/ 56253627 w 602"/>
              <a:gd name="T75" fmla="*/ 52598978 h 602"/>
              <a:gd name="T76" fmla="*/ 56253627 w 602"/>
              <a:gd name="T77" fmla="*/ 52598978 h 602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</a:gdLst>
            <a:ahLst/>
            <a:cxnLst>
              <a:cxn ang="T78">
                <a:pos x="T0" y="T1"/>
              </a:cxn>
              <a:cxn ang="T79">
                <a:pos x="T2" y="T3"/>
              </a:cxn>
              <a:cxn ang="T80">
                <a:pos x="T4" y="T5"/>
              </a:cxn>
              <a:cxn ang="T81">
                <a:pos x="T6" y="T7"/>
              </a:cxn>
              <a:cxn ang="T82">
                <a:pos x="T8" y="T9"/>
              </a:cxn>
              <a:cxn ang="T83">
                <a:pos x="T10" y="T11"/>
              </a:cxn>
              <a:cxn ang="T84">
                <a:pos x="T12" y="T13"/>
              </a:cxn>
              <a:cxn ang="T85">
                <a:pos x="T14" y="T15"/>
              </a:cxn>
              <a:cxn ang="T86">
                <a:pos x="T16" y="T17"/>
              </a:cxn>
              <a:cxn ang="T87">
                <a:pos x="T18" y="T19"/>
              </a:cxn>
              <a:cxn ang="T88">
                <a:pos x="T20" y="T21"/>
              </a:cxn>
              <a:cxn ang="T89">
                <a:pos x="T22" y="T23"/>
              </a:cxn>
              <a:cxn ang="T90">
                <a:pos x="T24" y="T25"/>
              </a:cxn>
              <a:cxn ang="T91">
                <a:pos x="T26" y="T27"/>
              </a:cxn>
              <a:cxn ang="T92">
                <a:pos x="T28" y="T29"/>
              </a:cxn>
              <a:cxn ang="T93">
                <a:pos x="T30" y="T31"/>
              </a:cxn>
              <a:cxn ang="T94">
                <a:pos x="T32" y="T33"/>
              </a:cxn>
              <a:cxn ang="T95">
                <a:pos x="T34" y="T35"/>
              </a:cxn>
              <a:cxn ang="T96">
                <a:pos x="T36" y="T37"/>
              </a:cxn>
              <a:cxn ang="T97">
                <a:pos x="T38" y="T39"/>
              </a:cxn>
              <a:cxn ang="T98">
                <a:pos x="T40" y="T41"/>
              </a:cxn>
              <a:cxn ang="T99">
                <a:pos x="T42" y="T43"/>
              </a:cxn>
              <a:cxn ang="T100">
                <a:pos x="T44" y="T45"/>
              </a:cxn>
              <a:cxn ang="T101">
                <a:pos x="T46" y="T47"/>
              </a:cxn>
              <a:cxn ang="T102">
                <a:pos x="T48" y="T49"/>
              </a:cxn>
              <a:cxn ang="T103">
                <a:pos x="T50" y="T51"/>
              </a:cxn>
              <a:cxn ang="T104">
                <a:pos x="T52" y="T53"/>
              </a:cxn>
              <a:cxn ang="T105">
                <a:pos x="T54" y="T55"/>
              </a:cxn>
              <a:cxn ang="T106">
                <a:pos x="T56" y="T57"/>
              </a:cxn>
              <a:cxn ang="T107">
                <a:pos x="T58" y="T59"/>
              </a:cxn>
              <a:cxn ang="T108">
                <a:pos x="T60" y="T61"/>
              </a:cxn>
              <a:cxn ang="T109">
                <a:pos x="T62" y="T63"/>
              </a:cxn>
              <a:cxn ang="T110">
                <a:pos x="T64" y="T65"/>
              </a:cxn>
              <a:cxn ang="T111">
                <a:pos x="T66" y="T67"/>
              </a:cxn>
              <a:cxn ang="T112">
                <a:pos x="T68" y="T69"/>
              </a:cxn>
              <a:cxn ang="T113">
                <a:pos x="T70" y="T71"/>
              </a:cxn>
              <a:cxn ang="T114">
                <a:pos x="T72" y="T73"/>
              </a:cxn>
              <a:cxn ang="T115">
                <a:pos x="T74" y="T75"/>
              </a:cxn>
              <a:cxn ang="T116">
                <a:pos x="T76" y="T77"/>
              </a:cxn>
            </a:cxnLst>
            <a:rect l="0" t="0" r="r" b="b"/>
            <a:pathLst>
              <a:path w="602" h="602">
                <a:moveTo>
                  <a:pt x="297" y="601"/>
                </a:moveTo>
                <a:lnTo>
                  <a:pt x="297" y="601"/>
                </a:lnTo>
                <a:cubicBezTo>
                  <a:pt x="135" y="601"/>
                  <a:pt x="0" y="467"/>
                  <a:pt x="0" y="297"/>
                </a:cubicBezTo>
                <a:cubicBezTo>
                  <a:pt x="0" y="135"/>
                  <a:pt x="135" y="0"/>
                  <a:pt x="297" y="0"/>
                </a:cubicBezTo>
                <a:cubicBezTo>
                  <a:pt x="467" y="0"/>
                  <a:pt x="601" y="135"/>
                  <a:pt x="601" y="297"/>
                </a:cubicBezTo>
                <a:cubicBezTo>
                  <a:pt x="601" y="467"/>
                  <a:pt x="467" y="601"/>
                  <a:pt x="297" y="601"/>
                </a:cubicBezTo>
                <a:close/>
                <a:moveTo>
                  <a:pt x="297" y="57"/>
                </a:moveTo>
                <a:lnTo>
                  <a:pt x="297" y="57"/>
                </a:lnTo>
                <a:cubicBezTo>
                  <a:pt x="163" y="57"/>
                  <a:pt x="57" y="163"/>
                  <a:pt x="57" y="297"/>
                </a:cubicBezTo>
                <a:cubicBezTo>
                  <a:pt x="57" y="431"/>
                  <a:pt x="163" y="544"/>
                  <a:pt x="297" y="544"/>
                </a:cubicBezTo>
                <a:cubicBezTo>
                  <a:pt x="431" y="544"/>
                  <a:pt x="544" y="431"/>
                  <a:pt x="544" y="297"/>
                </a:cubicBezTo>
                <a:cubicBezTo>
                  <a:pt x="544" y="163"/>
                  <a:pt x="431" y="57"/>
                  <a:pt x="297" y="57"/>
                </a:cubicBezTo>
                <a:close/>
                <a:moveTo>
                  <a:pt x="431" y="241"/>
                </a:moveTo>
                <a:lnTo>
                  <a:pt x="431" y="241"/>
                </a:lnTo>
                <a:cubicBezTo>
                  <a:pt x="283" y="396"/>
                  <a:pt x="283" y="396"/>
                  <a:pt x="283" y="396"/>
                </a:cubicBezTo>
                <a:cubicBezTo>
                  <a:pt x="276" y="403"/>
                  <a:pt x="269" y="403"/>
                  <a:pt x="262" y="403"/>
                </a:cubicBezTo>
                <a:cubicBezTo>
                  <a:pt x="255" y="403"/>
                  <a:pt x="248" y="403"/>
                  <a:pt x="240" y="396"/>
                </a:cubicBezTo>
                <a:cubicBezTo>
                  <a:pt x="156" y="311"/>
                  <a:pt x="156" y="311"/>
                  <a:pt x="156" y="311"/>
                </a:cubicBezTo>
                <a:cubicBezTo>
                  <a:pt x="149" y="304"/>
                  <a:pt x="149" y="297"/>
                  <a:pt x="149" y="290"/>
                </a:cubicBezTo>
                <a:cubicBezTo>
                  <a:pt x="149" y="276"/>
                  <a:pt x="163" y="262"/>
                  <a:pt x="177" y="262"/>
                </a:cubicBezTo>
                <a:cubicBezTo>
                  <a:pt x="184" y="262"/>
                  <a:pt x="191" y="262"/>
                  <a:pt x="198" y="269"/>
                </a:cubicBezTo>
                <a:cubicBezTo>
                  <a:pt x="262" y="333"/>
                  <a:pt x="262" y="333"/>
                  <a:pt x="262" y="333"/>
                </a:cubicBezTo>
                <a:cubicBezTo>
                  <a:pt x="396" y="205"/>
                  <a:pt x="396" y="205"/>
                  <a:pt x="396" y="205"/>
                </a:cubicBezTo>
                <a:cubicBezTo>
                  <a:pt x="396" y="198"/>
                  <a:pt x="403" y="198"/>
                  <a:pt x="410" y="198"/>
                </a:cubicBezTo>
                <a:cubicBezTo>
                  <a:pt x="431" y="198"/>
                  <a:pt x="438" y="205"/>
                  <a:pt x="438" y="226"/>
                </a:cubicBezTo>
                <a:cubicBezTo>
                  <a:pt x="438" y="234"/>
                  <a:pt x="438" y="241"/>
                  <a:pt x="431" y="241"/>
                </a:cubicBezTo>
                <a:close/>
                <a:moveTo>
                  <a:pt x="431" y="198"/>
                </a:moveTo>
                <a:lnTo>
                  <a:pt x="431" y="198"/>
                </a:lnTo>
                <a:close/>
                <a:moveTo>
                  <a:pt x="198" y="431"/>
                </a:moveTo>
                <a:lnTo>
                  <a:pt x="198" y="431"/>
                </a:lnTo>
                <a:close/>
                <a:moveTo>
                  <a:pt x="403" y="431"/>
                </a:moveTo>
                <a:lnTo>
                  <a:pt x="403" y="431"/>
                </a:lnTo>
                <a:close/>
                <a:moveTo>
                  <a:pt x="431" y="403"/>
                </a:moveTo>
                <a:lnTo>
                  <a:pt x="431" y="403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>
              <a:latin typeface="Lato Light"/>
            </a:endParaRPr>
          </a:p>
        </p:txBody>
      </p:sp>
    </p:spTree>
    <p:extLst>
      <p:ext uri="{BB962C8B-B14F-4D97-AF65-F5344CB8AC3E}">
        <p14:creationId xmlns:p14="http://schemas.microsoft.com/office/powerpoint/2010/main" val="3646119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11063926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Identify Face and Get Candidates 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24129" y="2033647"/>
            <a:ext cx="3928763" cy="185562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7722550" y="1344905"/>
            <a:ext cx="5881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Microsoft Cognitive Service</a:t>
            </a:r>
            <a:endParaRPr lang="vi-VN" dirty="0">
              <a:latin typeface="+mj-lt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794" y="5502864"/>
            <a:ext cx="2780959" cy="278095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60672" y="796065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User</a:t>
            </a:r>
            <a:endParaRPr lang="vi-VN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420229" y="196608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147" y="2612418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14" name="Straight Connector 13"/>
          <p:cNvCxnSpPr>
            <a:stCxn id="13" idx="1"/>
          </p:cNvCxnSpPr>
          <p:nvPr/>
        </p:nvCxnSpPr>
        <p:spPr>
          <a:xfrm flipH="1">
            <a:off x="7261412" y="3044266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7261412" y="304426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12711513" y="3049497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14208248" y="3044265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261412" y="12898714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 flipV="1">
            <a:off x="17925529" y="3121325"/>
            <a:ext cx="1098601" cy="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17925529" y="312132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24051495" y="3116093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17925529" y="12975774"/>
            <a:ext cx="6125966" cy="1046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3263388" y="6250081"/>
            <a:ext cx="335631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t="9076" r="1477" b="8433"/>
          <a:stretch/>
        </p:blipFill>
        <p:spPr>
          <a:xfrm>
            <a:off x="3669335" y="3121325"/>
            <a:ext cx="2576050" cy="2901470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9349653" y="3991210"/>
            <a:ext cx="2770354" cy="76944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Face ID</a:t>
            </a:r>
            <a:endParaRPr lang="vi-VN" sz="4400" dirty="0">
              <a:latin typeface="+mj-lt"/>
            </a:endParaRPr>
          </a:p>
        </p:txBody>
      </p:sp>
      <p:cxnSp>
        <p:nvCxnSpPr>
          <p:cNvPr id="44" name="Straight Arrow Connector 43"/>
          <p:cNvCxnSpPr/>
          <p:nvPr/>
        </p:nvCxnSpPr>
        <p:spPr>
          <a:xfrm>
            <a:off x="14899128" y="6178956"/>
            <a:ext cx="2552938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14574791" y="5401117"/>
            <a:ext cx="298613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vi-VN" dirty="0">
                <a:latin typeface="+mj-lt"/>
              </a:rPr>
              <a:t>2. Detect API</a:t>
            </a:r>
          </a:p>
        </p:txBody>
      </p:sp>
      <p:cxnSp>
        <p:nvCxnSpPr>
          <p:cNvPr id="49" name="Straight Connector 48"/>
          <p:cNvCxnSpPr/>
          <p:nvPr/>
        </p:nvCxnSpPr>
        <p:spPr>
          <a:xfrm flipH="1" flipV="1">
            <a:off x="22952894" y="3121325"/>
            <a:ext cx="1098601" cy="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14982767" y="6414591"/>
            <a:ext cx="2145218" cy="64633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Face ID</a:t>
            </a:r>
            <a:endParaRPr lang="vi-VN" dirty="0">
              <a:latin typeface="+mj-lt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15005792" y="7402217"/>
            <a:ext cx="2145218" cy="120032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Group ID</a:t>
            </a:r>
            <a:endParaRPr lang="vi-VN" dirty="0">
              <a:latin typeface="+mj-lt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18310319" y="5076586"/>
            <a:ext cx="5381892" cy="7485544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32" name="Straight Connector 31"/>
          <p:cNvCxnSpPr/>
          <p:nvPr/>
        </p:nvCxnSpPr>
        <p:spPr>
          <a:xfrm>
            <a:off x="18310319" y="6277686"/>
            <a:ext cx="5294217" cy="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18608247" y="5280959"/>
            <a:ext cx="443262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 Group</a:t>
            </a:r>
            <a:endParaRPr lang="vi-VN" sz="4400" dirty="0">
              <a:latin typeface="+mj-lt"/>
            </a:endParaRPr>
          </a:p>
        </p:txBody>
      </p:sp>
      <p:sp>
        <p:nvSpPr>
          <p:cNvPr id="38" name="Freeform 111"/>
          <p:cNvSpPr>
            <a:spLocks noChangeArrowheads="1"/>
          </p:cNvSpPr>
          <p:nvPr/>
        </p:nvSpPr>
        <p:spPr bwMode="auto">
          <a:xfrm>
            <a:off x="20049559" y="6607745"/>
            <a:ext cx="2211049" cy="2211613"/>
          </a:xfrm>
          <a:custGeom>
            <a:avLst/>
            <a:gdLst>
              <a:gd name="T0" fmla="*/ 76484966 w 602"/>
              <a:gd name="T1" fmla="*/ 65520668 h 602"/>
              <a:gd name="T2" fmla="*/ 76484966 w 602"/>
              <a:gd name="T3" fmla="*/ 65520668 h 602"/>
              <a:gd name="T4" fmla="*/ 78442719 w 602"/>
              <a:gd name="T5" fmla="*/ 71002280 h 602"/>
              <a:gd name="T6" fmla="*/ 71002968 w 602"/>
              <a:gd name="T7" fmla="*/ 78441997 h 602"/>
              <a:gd name="T8" fmla="*/ 66434636 w 602"/>
              <a:gd name="T9" fmla="*/ 76614673 h 602"/>
              <a:gd name="T10" fmla="*/ 66434636 w 602"/>
              <a:gd name="T11" fmla="*/ 76614673 h 602"/>
              <a:gd name="T12" fmla="*/ 44246163 w 602"/>
              <a:gd name="T13" fmla="*/ 54426302 h 602"/>
              <a:gd name="T14" fmla="*/ 29497442 w 602"/>
              <a:gd name="T15" fmla="*/ 59125033 h 602"/>
              <a:gd name="T16" fmla="*/ 0 w 602"/>
              <a:gd name="T17" fmla="*/ 29497307 h 602"/>
              <a:gd name="T18" fmla="*/ 29497442 w 602"/>
              <a:gd name="T19" fmla="*/ 0 h 602"/>
              <a:gd name="T20" fmla="*/ 58995246 w 602"/>
              <a:gd name="T21" fmla="*/ 29497307 h 602"/>
              <a:gd name="T22" fmla="*/ 55340580 w 602"/>
              <a:gd name="T23" fmla="*/ 44376380 h 602"/>
              <a:gd name="T24" fmla="*/ 76484966 w 602"/>
              <a:gd name="T25" fmla="*/ 65520668 h 602"/>
              <a:gd name="T26" fmla="*/ 29497442 w 602"/>
              <a:gd name="T27" fmla="*/ 7439717 h 602"/>
              <a:gd name="T28" fmla="*/ 29497442 w 602"/>
              <a:gd name="T29" fmla="*/ 7439717 h 602"/>
              <a:gd name="T30" fmla="*/ 7308970 w 602"/>
              <a:gd name="T31" fmla="*/ 29497307 h 602"/>
              <a:gd name="T32" fmla="*/ 29497442 w 602"/>
              <a:gd name="T33" fmla="*/ 51685677 h 602"/>
              <a:gd name="T34" fmla="*/ 51685915 w 602"/>
              <a:gd name="T35" fmla="*/ 29497307 h 602"/>
              <a:gd name="T36" fmla="*/ 29497442 w 602"/>
              <a:gd name="T37" fmla="*/ 7439717 h 602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0" t="0" r="r" b="b"/>
            <a:pathLst>
              <a:path w="602" h="602">
                <a:moveTo>
                  <a:pt x="586" y="502"/>
                </a:moveTo>
                <a:lnTo>
                  <a:pt x="586" y="502"/>
                </a:lnTo>
                <a:cubicBezTo>
                  <a:pt x="594" y="516"/>
                  <a:pt x="601" y="530"/>
                  <a:pt x="601" y="544"/>
                </a:cubicBezTo>
                <a:cubicBezTo>
                  <a:pt x="601" y="573"/>
                  <a:pt x="579" y="601"/>
                  <a:pt x="544" y="601"/>
                </a:cubicBezTo>
                <a:cubicBezTo>
                  <a:pt x="530" y="601"/>
                  <a:pt x="516" y="594"/>
                  <a:pt x="509" y="587"/>
                </a:cubicBezTo>
                <a:cubicBezTo>
                  <a:pt x="339" y="417"/>
                  <a:pt x="339" y="417"/>
                  <a:pt x="339" y="417"/>
                </a:cubicBezTo>
                <a:cubicBezTo>
                  <a:pt x="304" y="438"/>
                  <a:pt x="269" y="453"/>
                  <a:pt x="226" y="453"/>
                </a:cubicBezTo>
                <a:cubicBezTo>
                  <a:pt x="99" y="453"/>
                  <a:pt x="0" y="347"/>
                  <a:pt x="0" y="226"/>
                </a:cubicBezTo>
                <a:cubicBezTo>
                  <a:pt x="0" y="99"/>
                  <a:pt x="99" y="0"/>
                  <a:pt x="226" y="0"/>
                </a:cubicBezTo>
                <a:cubicBezTo>
                  <a:pt x="353" y="0"/>
                  <a:pt x="452" y="99"/>
                  <a:pt x="452" y="226"/>
                </a:cubicBezTo>
                <a:cubicBezTo>
                  <a:pt x="452" y="269"/>
                  <a:pt x="438" y="304"/>
                  <a:pt x="424" y="340"/>
                </a:cubicBezTo>
                <a:cubicBezTo>
                  <a:pt x="586" y="502"/>
                  <a:pt x="586" y="502"/>
                  <a:pt x="586" y="502"/>
                </a:cubicBezTo>
                <a:close/>
                <a:moveTo>
                  <a:pt x="226" y="57"/>
                </a:moveTo>
                <a:lnTo>
                  <a:pt x="226" y="57"/>
                </a:lnTo>
                <a:cubicBezTo>
                  <a:pt x="134" y="57"/>
                  <a:pt x="56" y="127"/>
                  <a:pt x="56" y="226"/>
                </a:cubicBezTo>
                <a:cubicBezTo>
                  <a:pt x="56" y="318"/>
                  <a:pt x="134" y="396"/>
                  <a:pt x="226" y="396"/>
                </a:cubicBezTo>
                <a:cubicBezTo>
                  <a:pt x="318" y="396"/>
                  <a:pt x="396" y="318"/>
                  <a:pt x="396" y="226"/>
                </a:cubicBezTo>
                <a:cubicBezTo>
                  <a:pt x="396" y="127"/>
                  <a:pt x="318" y="57"/>
                  <a:pt x="226" y="57"/>
                </a:cubicBezTo>
                <a:close/>
              </a:path>
            </a:pathLst>
          </a:custGeom>
          <a:solidFill>
            <a:schemeClr val="tx1">
              <a:lumMod val="75000"/>
            </a:scheme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sz="4400">
              <a:latin typeface="Lato Light"/>
            </a:endParaRPr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21087842" y="8602546"/>
            <a:ext cx="0" cy="138770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19333189" y="10389897"/>
            <a:ext cx="3336152" cy="76944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Candidates</a:t>
            </a:r>
            <a:endParaRPr lang="vi-VN" sz="4400" dirty="0">
              <a:latin typeface="+mj-lt"/>
            </a:endParaRPr>
          </a:p>
        </p:txBody>
      </p:sp>
      <p:cxnSp>
        <p:nvCxnSpPr>
          <p:cNvPr id="39" name="Straight Arrow Connector 38"/>
          <p:cNvCxnSpPr/>
          <p:nvPr/>
        </p:nvCxnSpPr>
        <p:spPr>
          <a:xfrm flipH="1">
            <a:off x="14574791" y="10492794"/>
            <a:ext cx="2877275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14958296" y="9743566"/>
            <a:ext cx="298613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+mj-lt"/>
              </a:rPr>
              <a:t>3. Return</a:t>
            </a:r>
            <a:endParaRPr lang="vi-VN" dirty="0">
              <a:latin typeface="+mj-lt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14832504" y="10738630"/>
            <a:ext cx="2619562" cy="64633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</a:t>
            </a:r>
            <a:endParaRPr lang="vi-VN" dirty="0">
              <a:latin typeface="+mj-lt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14793528" y="11673234"/>
            <a:ext cx="2582699" cy="64633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Confidence</a:t>
            </a:r>
            <a:endParaRPr lang="vi-VN" dirty="0">
              <a:latin typeface="+mj-lt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8516187" y="5600391"/>
            <a:ext cx="4437285" cy="120032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</a:t>
            </a:r>
          </a:p>
          <a:p>
            <a:pPr algn="ctr"/>
            <a:r>
              <a:rPr lang="en-US" dirty="0" smtClean="0">
                <a:latin typeface="+mj-lt"/>
              </a:rPr>
              <a:t>Confidence &gt;= 0.65</a:t>
            </a:r>
            <a:endParaRPr lang="vi-VN" dirty="0">
              <a:latin typeface="+mj-lt"/>
            </a:endParaRPr>
          </a:p>
        </p:txBody>
      </p:sp>
      <p:sp>
        <p:nvSpPr>
          <p:cNvPr id="51" name="Freeform 118"/>
          <p:cNvSpPr>
            <a:spLocks noChangeArrowheads="1"/>
          </p:cNvSpPr>
          <p:nvPr/>
        </p:nvSpPr>
        <p:spPr bwMode="auto">
          <a:xfrm>
            <a:off x="20259897" y="6814658"/>
            <a:ext cx="1245459" cy="1245783"/>
          </a:xfrm>
          <a:custGeom>
            <a:avLst/>
            <a:gdLst>
              <a:gd name="T0" fmla="*/ 38763987 w 602"/>
              <a:gd name="T1" fmla="*/ 78441997 h 602"/>
              <a:gd name="T2" fmla="*/ 38763987 w 602"/>
              <a:gd name="T3" fmla="*/ 78441997 h 602"/>
              <a:gd name="T4" fmla="*/ 0 w 602"/>
              <a:gd name="T5" fmla="*/ 38763987 h 602"/>
              <a:gd name="T6" fmla="*/ 38763987 w 602"/>
              <a:gd name="T7" fmla="*/ 0 h 602"/>
              <a:gd name="T8" fmla="*/ 78441997 w 602"/>
              <a:gd name="T9" fmla="*/ 38763987 h 602"/>
              <a:gd name="T10" fmla="*/ 38763987 w 602"/>
              <a:gd name="T11" fmla="*/ 78441997 h 602"/>
              <a:gd name="T12" fmla="*/ 38763987 w 602"/>
              <a:gd name="T13" fmla="*/ 7439717 h 602"/>
              <a:gd name="T14" fmla="*/ 38763987 w 602"/>
              <a:gd name="T15" fmla="*/ 7439717 h 602"/>
              <a:gd name="T16" fmla="*/ 7439717 w 602"/>
              <a:gd name="T17" fmla="*/ 38763987 h 602"/>
              <a:gd name="T18" fmla="*/ 38763987 w 602"/>
              <a:gd name="T19" fmla="*/ 71002280 h 602"/>
              <a:gd name="T20" fmla="*/ 71002280 w 602"/>
              <a:gd name="T21" fmla="*/ 38763987 h 602"/>
              <a:gd name="T22" fmla="*/ 38763987 w 602"/>
              <a:gd name="T23" fmla="*/ 7439717 h 602"/>
              <a:gd name="T24" fmla="*/ 56253627 w 602"/>
              <a:gd name="T25" fmla="*/ 31455051 h 602"/>
              <a:gd name="T26" fmla="*/ 56253627 w 602"/>
              <a:gd name="T27" fmla="*/ 31455051 h 602"/>
              <a:gd name="T28" fmla="*/ 36937024 w 602"/>
              <a:gd name="T29" fmla="*/ 51685677 h 602"/>
              <a:gd name="T30" fmla="*/ 36937024 w 602"/>
              <a:gd name="T31" fmla="*/ 51685677 h 602"/>
              <a:gd name="T32" fmla="*/ 34196037 w 602"/>
              <a:gd name="T33" fmla="*/ 52598978 h 602"/>
              <a:gd name="T34" fmla="*/ 31324631 w 602"/>
              <a:gd name="T35" fmla="*/ 51685677 h 602"/>
              <a:gd name="T36" fmla="*/ 31324631 w 602"/>
              <a:gd name="T37" fmla="*/ 51685677 h 602"/>
              <a:gd name="T38" fmla="*/ 20361046 w 602"/>
              <a:gd name="T39" fmla="*/ 40591311 h 602"/>
              <a:gd name="T40" fmla="*/ 20361046 w 602"/>
              <a:gd name="T41" fmla="*/ 40591311 h 602"/>
              <a:gd name="T42" fmla="*/ 19447384 w 602"/>
              <a:gd name="T43" fmla="*/ 37850325 h 602"/>
              <a:gd name="T44" fmla="*/ 23102033 w 602"/>
              <a:gd name="T45" fmla="*/ 34196037 h 602"/>
              <a:gd name="T46" fmla="*/ 25842658 w 602"/>
              <a:gd name="T47" fmla="*/ 35109700 h 602"/>
              <a:gd name="T48" fmla="*/ 25842658 w 602"/>
              <a:gd name="T49" fmla="*/ 35109700 h 602"/>
              <a:gd name="T50" fmla="*/ 34196037 w 602"/>
              <a:gd name="T51" fmla="*/ 43462718 h 602"/>
              <a:gd name="T52" fmla="*/ 51685677 w 602"/>
              <a:gd name="T53" fmla="*/ 26756320 h 602"/>
              <a:gd name="T54" fmla="*/ 51685677 w 602"/>
              <a:gd name="T55" fmla="*/ 26756320 h 602"/>
              <a:gd name="T56" fmla="*/ 53512640 w 602"/>
              <a:gd name="T57" fmla="*/ 25842658 h 602"/>
              <a:gd name="T58" fmla="*/ 57167289 w 602"/>
              <a:gd name="T59" fmla="*/ 29497307 h 602"/>
              <a:gd name="T60" fmla="*/ 56253627 w 602"/>
              <a:gd name="T61" fmla="*/ 31455051 h 602"/>
              <a:gd name="T62" fmla="*/ 56253627 w 602"/>
              <a:gd name="T63" fmla="*/ 25842658 h 602"/>
              <a:gd name="T64" fmla="*/ 56253627 w 602"/>
              <a:gd name="T65" fmla="*/ 25842658 h 602"/>
              <a:gd name="T66" fmla="*/ 25842658 w 602"/>
              <a:gd name="T67" fmla="*/ 56253627 h 602"/>
              <a:gd name="T68" fmla="*/ 25842658 w 602"/>
              <a:gd name="T69" fmla="*/ 56253627 h 602"/>
              <a:gd name="T70" fmla="*/ 52598978 w 602"/>
              <a:gd name="T71" fmla="*/ 56253627 h 602"/>
              <a:gd name="T72" fmla="*/ 52598978 w 602"/>
              <a:gd name="T73" fmla="*/ 56253627 h 602"/>
              <a:gd name="T74" fmla="*/ 56253627 w 602"/>
              <a:gd name="T75" fmla="*/ 52598978 h 602"/>
              <a:gd name="T76" fmla="*/ 56253627 w 602"/>
              <a:gd name="T77" fmla="*/ 52598978 h 602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</a:gdLst>
            <a:ahLst/>
            <a:cxnLst>
              <a:cxn ang="T78">
                <a:pos x="T0" y="T1"/>
              </a:cxn>
              <a:cxn ang="T79">
                <a:pos x="T2" y="T3"/>
              </a:cxn>
              <a:cxn ang="T80">
                <a:pos x="T4" y="T5"/>
              </a:cxn>
              <a:cxn ang="T81">
                <a:pos x="T6" y="T7"/>
              </a:cxn>
              <a:cxn ang="T82">
                <a:pos x="T8" y="T9"/>
              </a:cxn>
              <a:cxn ang="T83">
                <a:pos x="T10" y="T11"/>
              </a:cxn>
              <a:cxn ang="T84">
                <a:pos x="T12" y="T13"/>
              </a:cxn>
              <a:cxn ang="T85">
                <a:pos x="T14" y="T15"/>
              </a:cxn>
              <a:cxn ang="T86">
                <a:pos x="T16" y="T17"/>
              </a:cxn>
              <a:cxn ang="T87">
                <a:pos x="T18" y="T19"/>
              </a:cxn>
              <a:cxn ang="T88">
                <a:pos x="T20" y="T21"/>
              </a:cxn>
              <a:cxn ang="T89">
                <a:pos x="T22" y="T23"/>
              </a:cxn>
              <a:cxn ang="T90">
                <a:pos x="T24" y="T25"/>
              </a:cxn>
              <a:cxn ang="T91">
                <a:pos x="T26" y="T27"/>
              </a:cxn>
              <a:cxn ang="T92">
                <a:pos x="T28" y="T29"/>
              </a:cxn>
              <a:cxn ang="T93">
                <a:pos x="T30" y="T31"/>
              </a:cxn>
              <a:cxn ang="T94">
                <a:pos x="T32" y="T33"/>
              </a:cxn>
              <a:cxn ang="T95">
                <a:pos x="T34" y="T35"/>
              </a:cxn>
              <a:cxn ang="T96">
                <a:pos x="T36" y="T37"/>
              </a:cxn>
              <a:cxn ang="T97">
                <a:pos x="T38" y="T39"/>
              </a:cxn>
              <a:cxn ang="T98">
                <a:pos x="T40" y="T41"/>
              </a:cxn>
              <a:cxn ang="T99">
                <a:pos x="T42" y="T43"/>
              </a:cxn>
              <a:cxn ang="T100">
                <a:pos x="T44" y="T45"/>
              </a:cxn>
              <a:cxn ang="T101">
                <a:pos x="T46" y="T47"/>
              </a:cxn>
              <a:cxn ang="T102">
                <a:pos x="T48" y="T49"/>
              </a:cxn>
              <a:cxn ang="T103">
                <a:pos x="T50" y="T51"/>
              </a:cxn>
              <a:cxn ang="T104">
                <a:pos x="T52" y="T53"/>
              </a:cxn>
              <a:cxn ang="T105">
                <a:pos x="T54" y="T55"/>
              </a:cxn>
              <a:cxn ang="T106">
                <a:pos x="T56" y="T57"/>
              </a:cxn>
              <a:cxn ang="T107">
                <a:pos x="T58" y="T59"/>
              </a:cxn>
              <a:cxn ang="T108">
                <a:pos x="T60" y="T61"/>
              </a:cxn>
              <a:cxn ang="T109">
                <a:pos x="T62" y="T63"/>
              </a:cxn>
              <a:cxn ang="T110">
                <a:pos x="T64" y="T65"/>
              </a:cxn>
              <a:cxn ang="T111">
                <a:pos x="T66" y="T67"/>
              </a:cxn>
              <a:cxn ang="T112">
                <a:pos x="T68" y="T69"/>
              </a:cxn>
              <a:cxn ang="T113">
                <a:pos x="T70" y="T71"/>
              </a:cxn>
              <a:cxn ang="T114">
                <a:pos x="T72" y="T73"/>
              </a:cxn>
              <a:cxn ang="T115">
                <a:pos x="T74" y="T75"/>
              </a:cxn>
              <a:cxn ang="T116">
                <a:pos x="T76" y="T77"/>
              </a:cxn>
            </a:cxnLst>
            <a:rect l="0" t="0" r="r" b="b"/>
            <a:pathLst>
              <a:path w="602" h="602">
                <a:moveTo>
                  <a:pt x="297" y="601"/>
                </a:moveTo>
                <a:lnTo>
                  <a:pt x="297" y="601"/>
                </a:lnTo>
                <a:cubicBezTo>
                  <a:pt x="135" y="601"/>
                  <a:pt x="0" y="467"/>
                  <a:pt x="0" y="297"/>
                </a:cubicBezTo>
                <a:cubicBezTo>
                  <a:pt x="0" y="135"/>
                  <a:pt x="135" y="0"/>
                  <a:pt x="297" y="0"/>
                </a:cubicBezTo>
                <a:cubicBezTo>
                  <a:pt x="467" y="0"/>
                  <a:pt x="601" y="135"/>
                  <a:pt x="601" y="297"/>
                </a:cubicBezTo>
                <a:cubicBezTo>
                  <a:pt x="601" y="467"/>
                  <a:pt x="467" y="601"/>
                  <a:pt x="297" y="601"/>
                </a:cubicBezTo>
                <a:close/>
                <a:moveTo>
                  <a:pt x="297" y="57"/>
                </a:moveTo>
                <a:lnTo>
                  <a:pt x="297" y="57"/>
                </a:lnTo>
                <a:cubicBezTo>
                  <a:pt x="163" y="57"/>
                  <a:pt x="57" y="163"/>
                  <a:pt x="57" y="297"/>
                </a:cubicBezTo>
                <a:cubicBezTo>
                  <a:pt x="57" y="431"/>
                  <a:pt x="163" y="544"/>
                  <a:pt x="297" y="544"/>
                </a:cubicBezTo>
                <a:cubicBezTo>
                  <a:pt x="431" y="544"/>
                  <a:pt x="544" y="431"/>
                  <a:pt x="544" y="297"/>
                </a:cubicBezTo>
                <a:cubicBezTo>
                  <a:pt x="544" y="163"/>
                  <a:pt x="431" y="57"/>
                  <a:pt x="297" y="57"/>
                </a:cubicBezTo>
                <a:close/>
                <a:moveTo>
                  <a:pt x="431" y="241"/>
                </a:moveTo>
                <a:lnTo>
                  <a:pt x="431" y="241"/>
                </a:lnTo>
                <a:cubicBezTo>
                  <a:pt x="283" y="396"/>
                  <a:pt x="283" y="396"/>
                  <a:pt x="283" y="396"/>
                </a:cubicBezTo>
                <a:cubicBezTo>
                  <a:pt x="276" y="403"/>
                  <a:pt x="269" y="403"/>
                  <a:pt x="262" y="403"/>
                </a:cubicBezTo>
                <a:cubicBezTo>
                  <a:pt x="255" y="403"/>
                  <a:pt x="248" y="403"/>
                  <a:pt x="240" y="396"/>
                </a:cubicBezTo>
                <a:cubicBezTo>
                  <a:pt x="156" y="311"/>
                  <a:pt x="156" y="311"/>
                  <a:pt x="156" y="311"/>
                </a:cubicBezTo>
                <a:cubicBezTo>
                  <a:pt x="149" y="304"/>
                  <a:pt x="149" y="297"/>
                  <a:pt x="149" y="290"/>
                </a:cubicBezTo>
                <a:cubicBezTo>
                  <a:pt x="149" y="276"/>
                  <a:pt x="163" y="262"/>
                  <a:pt x="177" y="262"/>
                </a:cubicBezTo>
                <a:cubicBezTo>
                  <a:pt x="184" y="262"/>
                  <a:pt x="191" y="262"/>
                  <a:pt x="198" y="269"/>
                </a:cubicBezTo>
                <a:cubicBezTo>
                  <a:pt x="262" y="333"/>
                  <a:pt x="262" y="333"/>
                  <a:pt x="262" y="333"/>
                </a:cubicBezTo>
                <a:cubicBezTo>
                  <a:pt x="396" y="205"/>
                  <a:pt x="396" y="205"/>
                  <a:pt x="396" y="205"/>
                </a:cubicBezTo>
                <a:cubicBezTo>
                  <a:pt x="396" y="198"/>
                  <a:pt x="403" y="198"/>
                  <a:pt x="410" y="198"/>
                </a:cubicBezTo>
                <a:cubicBezTo>
                  <a:pt x="431" y="198"/>
                  <a:pt x="438" y="205"/>
                  <a:pt x="438" y="226"/>
                </a:cubicBezTo>
                <a:cubicBezTo>
                  <a:pt x="438" y="234"/>
                  <a:pt x="438" y="241"/>
                  <a:pt x="431" y="241"/>
                </a:cubicBezTo>
                <a:close/>
                <a:moveTo>
                  <a:pt x="431" y="198"/>
                </a:moveTo>
                <a:lnTo>
                  <a:pt x="431" y="198"/>
                </a:lnTo>
                <a:close/>
                <a:moveTo>
                  <a:pt x="198" y="431"/>
                </a:moveTo>
                <a:lnTo>
                  <a:pt x="198" y="431"/>
                </a:lnTo>
                <a:close/>
                <a:moveTo>
                  <a:pt x="403" y="431"/>
                </a:moveTo>
                <a:lnTo>
                  <a:pt x="403" y="431"/>
                </a:lnTo>
                <a:close/>
                <a:moveTo>
                  <a:pt x="431" y="403"/>
                </a:moveTo>
                <a:lnTo>
                  <a:pt x="431" y="403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>
              <a:latin typeface="Lato Light"/>
            </a:endParaRPr>
          </a:p>
        </p:txBody>
      </p:sp>
    </p:spTree>
    <p:extLst>
      <p:ext uri="{BB962C8B-B14F-4D97-AF65-F5344CB8AC3E}">
        <p14:creationId xmlns:p14="http://schemas.microsoft.com/office/powerpoint/2010/main" val="2347939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957538" y="2261905"/>
            <a:ext cx="876874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Identifying Process</a:t>
            </a:r>
            <a:endParaRPr lang="vi-VN" sz="8000" dirty="0"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5543184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Identify a Person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957538" y="4356351"/>
            <a:ext cx="10980891" cy="63248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914400" indent="-914400">
              <a:lnSpc>
                <a:spcPct val="250000"/>
              </a:lnSpc>
              <a:buFont typeface="Wingdings" panose="05000000000000000000" pitchFamily="2" charset="2"/>
              <a:buChar char="ü"/>
            </a:pPr>
            <a:r>
              <a:rPr lang="en-US" sz="5400" b="1" dirty="0" smtClean="0">
                <a:latin typeface="+mj-lt"/>
              </a:rPr>
              <a:t>Detect Human Face</a:t>
            </a:r>
          </a:p>
          <a:p>
            <a:pPr marL="685800" indent="-685800">
              <a:lnSpc>
                <a:spcPct val="250000"/>
              </a:lnSpc>
              <a:buFont typeface="Wingdings" panose="05000000000000000000" pitchFamily="2" charset="2"/>
              <a:buChar char="ü"/>
            </a:pPr>
            <a:r>
              <a:rPr lang="en-US" sz="5400" b="1" dirty="0" smtClean="0">
                <a:latin typeface="+mj-lt"/>
              </a:rPr>
              <a:t>Identify Face and get Candidates</a:t>
            </a:r>
          </a:p>
          <a:p>
            <a:pPr>
              <a:lnSpc>
                <a:spcPct val="250000"/>
              </a:lnSpc>
            </a:pPr>
            <a:r>
              <a:rPr lang="en-US" sz="5400" b="1" dirty="0" smtClean="0">
                <a:latin typeface="+mj-lt"/>
              </a:rPr>
              <a:t>3.  </a:t>
            </a:r>
            <a:r>
              <a:rPr lang="en-US" sz="5400" b="1" dirty="0">
                <a:latin typeface="+mj-lt"/>
              </a:rPr>
              <a:t>Get Person </a:t>
            </a:r>
            <a:r>
              <a:rPr lang="en-US" sz="5400" b="1" dirty="0" smtClean="0">
                <a:latin typeface="+mj-lt"/>
              </a:rPr>
              <a:t>Information</a:t>
            </a:r>
            <a:endParaRPr lang="vi-VN" sz="54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10808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957538" y="2261905"/>
            <a:ext cx="876874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Identifying Process</a:t>
            </a:r>
            <a:endParaRPr lang="vi-VN" sz="8000" dirty="0"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5543184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Identify a Person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957538" y="4356351"/>
            <a:ext cx="10980891" cy="63248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914400" indent="-914400">
              <a:lnSpc>
                <a:spcPct val="250000"/>
              </a:lnSpc>
              <a:buFont typeface="Wingdings" panose="05000000000000000000" pitchFamily="2" charset="2"/>
              <a:buChar char="ü"/>
            </a:pPr>
            <a:r>
              <a:rPr lang="en-US" sz="5400" b="1" dirty="0" smtClean="0">
                <a:latin typeface="+mj-lt"/>
              </a:rPr>
              <a:t>Detect Human Face</a:t>
            </a:r>
          </a:p>
          <a:p>
            <a:pPr marL="685800" indent="-685800">
              <a:lnSpc>
                <a:spcPct val="250000"/>
              </a:lnSpc>
              <a:buFont typeface="Wingdings" panose="05000000000000000000" pitchFamily="2" charset="2"/>
              <a:buChar char="ü"/>
            </a:pPr>
            <a:r>
              <a:rPr lang="en-US" sz="5400" b="1" dirty="0" smtClean="0">
                <a:latin typeface="+mj-lt"/>
              </a:rPr>
              <a:t>Identify Face and get Candidates</a:t>
            </a:r>
          </a:p>
          <a:p>
            <a:pPr>
              <a:lnSpc>
                <a:spcPct val="250000"/>
              </a:lnSpc>
            </a:pPr>
            <a:r>
              <a:rPr lang="en-US" sz="5400" b="1" dirty="0" smtClean="0">
                <a:latin typeface="+mj-lt"/>
              </a:rPr>
              <a:t>3.  Get Person Information</a:t>
            </a:r>
            <a:endParaRPr lang="vi-VN" sz="5400" b="1" dirty="0">
              <a:latin typeface="+mj-lt"/>
            </a:endParaRPr>
          </a:p>
        </p:txBody>
      </p:sp>
      <p:sp>
        <p:nvSpPr>
          <p:cNvPr id="8" name="Right Arrow 7"/>
          <p:cNvSpPr/>
          <p:nvPr/>
        </p:nvSpPr>
        <p:spPr>
          <a:xfrm>
            <a:off x="5482406" y="9453716"/>
            <a:ext cx="2330245" cy="7669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93097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4" name="Rectangle 1"/>
          <p:cNvSpPr>
            <a:spLocks/>
          </p:cNvSpPr>
          <p:nvPr/>
        </p:nvSpPr>
        <p:spPr bwMode="auto">
          <a:xfrm>
            <a:off x="1675274" y="1108042"/>
            <a:ext cx="7694414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Get Person Information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2229569" y="5274611"/>
            <a:ext cx="4437285" cy="120032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</a:t>
            </a:r>
          </a:p>
          <a:p>
            <a:pPr algn="ctr"/>
            <a:r>
              <a:rPr lang="en-US" dirty="0" smtClean="0">
                <a:latin typeface="+mj-lt"/>
              </a:rPr>
              <a:t>Confidence &gt;= 0.65</a:t>
            </a:r>
            <a:endParaRPr lang="vi-VN" dirty="0">
              <a:latin typeface="+mj-lt"/>
            </a:endParaRPr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8175" y="5296355"/>
            <a:ext cx="2780959" cy="2780959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4074053" y="7754148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User</a:t>
            </a:r>
            <a:endParaRPr lang="vi-VN" dirty="0">
              <a:latin typeface="+mj-lt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13133610" y="1759578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1528" y="2405909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48" name="Straight Connector 47"/>
          <p:cNvCxnSpPr/>
          <p:nvPr/>
        </p:nvCxnSpPr>
        <p:spPr>
          <a:xfrm flipH="1">
            <a:off x="10951933" y="2837757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10974793" y="2837757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H="1">
            <a:off x="16447754" y="2842988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17921629" y="283775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10974793" y="12692205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>
            <a:off x="6976769" y="6043572"/>
            <a:ext cx="335631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Picture 53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t="9076" r="1477" b="8433"/>
          <a:stretch/>
        </p:blipFill>
        <p:spPr>
          <a:xfrm>
            <a:off x="7382716" y="2914816"/>
            <a:ext cx="2576050" cy="2901470"/>
          </a:xfrm>
          <a:prstGeom prst="rect">
            <a:avLst/>
          </a:prstGeom>
        </p:spPr>
      </p:pic>
      <p:sp>
        <p:nvSpPr>
          <p:cNvPr id="55" name="TextBox 54"/>
          <p:cNvSpPr txBox="1"/>
          <p:nvPr/>
        </p:nvSpPr>
        <p:spPr>
          <a:xfrm>
            <a:off x="13063034" y="3784701"/>
            <a:ext cx="2770354" cy="76944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Face ID</a:t>
            </a:r>
            <a:endParaRPr lang="vi-VN" sz="4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88489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4" name="Rectangle 1"/>
          <p:cNvSpPr>
            <a:spLocks/>
          </p:cNvSpPr>
          <p:nvPr/>
        </p:nvSpPr>
        <p:spPr bwMode="auto">
          <a:xfrm>
            <a:off x="1675274" y="1108042"/>
            <a:ext cx="7694414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Get Person Information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3217222" y="8132335"/>
            <a:ext cx="2774803" cy="64633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</a:t>
            </a:r>
          </a:p>
        </p:txBody>
      </p:sp>
      <p:sp>
        <p:nvSpPr>
          <p:cNvPr id="25" name="Freeform 111"/>
          <p:cNvSpPr>
            <a:spLocks noChangeArrowheads="1"/>
          </p:cNvSpPr>
          <p:nvPr/>
        </p:nvSpPr>
        <p:spPr bwMode="auto">
          <a:xfrm>
            <a:off x="13499100" y="5865701"/>
            <a:ext cx="2211049" cy="2211613"/>
          </a:xfrm>
          <a:custGeom>
            <a:avLst/>
            <a:gdLst>
              <a:gd name="T0" fmla="*/ 76484966 w 602"/>
              <a:gd name="T1" fmla="*/ 65520668 h 602"/>
              <a:gd name="T2" fmla="*/ 76484966 w 602"/>
              <a:gd name="T3" fmla="*/ 65520668 h 602"/>
              <a:gd name="T4" fmla="*/ 78442719 w 602"/>
              <a:gd name="T5" fmla="*/ 71002280 h 602"/>
              <a:gd name="T6" fmla="*/ 71002968 w 602"/>
              <a:gd name="T7" fmla="*/ 78441997 h 602"/>
              <a:gd name="T8" fmla="*/ 66434636 w 602"/>
              <a:gd name="T9" fmla="*/ 76614673 h 602"/>
              <a:gd name="T10" fmla="*/ 66434636 w 602"/>
              <a:gd name="T11" fmla="*/ 76614673 h 602"/>
              <a:gd name="T12" fmla="*/ 44246163 w 602"/>
              <a:gd name="T13" fmla="*/ 54426302 h 602"/>
              <a:gd name="T14" fmla="*/ 29497442 w 602"/>
              <a:gd name="T15" fmla="*/ 59125033 h 602"/>
              <a:gd name="T16" fmla="*/ 0 w 602"/>
              <a:gd name="T17" fmla="*/ 29497307 h 602"/>
              <a:gd name="T18" fmla="*/ 29497442 w 602"/>
              <a:gd name="T19" fmla="*/ 0 h 602"/>
              <a:gd name="T20" fmla="*/ 58995246 w 602"/>
              <a:gd name="T21" fmla="*/ 29497307 h 602"/>
              <a:gd name="T22" fmla="*/ 55340580 w 602"/>
              <a:gd name="T23" fmla="*/ 44376380 h 602"/>
              <a:gd name="T24" fmla="*/ 76484966 w 602"/>
              <a:gd name="T25" fmla="*/ 65520668 h 602"/>
              <a:gd name="T26" fmla="*/ 29497442 w 602"/>
              <a:gd name="T27" fmla="*/ 7439717 h 602"/>
              <a:gd name="T28" fmla="*/ 29497442 w 602"/>
              <a:gd name="T29" fmla="*/ 7439717 h 602"/>
              <a:gd name="T30" fmla="*/ 7308970 w 602"/>
              <a:gd name="T31" fmla="*/ 29497307 h 602"/>
              <a:gd name="T32" fmla="*/ 29497442 w 602"/>
              <a:gd name="T33" fmla="*/ 51685677 h 602"/>
              <a:gd name="T34" fmla="*/ 51685915 w 602"/>
              <a:gd name="T35" fmla="*/ 29497307 h 602"/>
              <a:gd name="T36" fmla="*/ 29497442 w 602"/>
              <a:gd name="T37" fmla="*/ 7439717 h 602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0" t="0" r="r" b="b"/>
            <a:pathLst>
              <a:path w="602" h="602">
                <a:moveTo>
                  <a:pt x="586" y="502"/>
                </a:moveTo>
                <a:lnTo>
                  <a:pt x="586" y="502"/>
                </a:lnTo>
                <a:cubicBezTo>
                  <a:pt x="594" y="516"/>
                  <a:pt x="601" y="530"/>
                  <a:pt x="601" y="544"/>
                </a:cubicBezTo>
                <a:cubicBezTo>
                  <a:pt x="601" y="573"/>
                  <a:pt x="579" y="601"/>
                  <a:pt x="544" y="601"/>
                </a:cubicBezTo>
                <a:cubicBezTo>
                  <a:pt x="530" y="601"/>
                  <a:pt x="516" y="594"/>
                  <a:pt x="509" y="587"/>
                </a:cubicBezTo>
                <a:cubicBezTo>
                  <a:pt x="339" y="417"/>
                  <a:pt x="339" y="417"/>
                  <a:pt x="339" y="417"/>
                </a:cubicBezTo>
                <a:cubicBezTo>
                  <a:pt x="304" y="438"/>
                  <a:pt x="269" y="453"/>
                  <a:pt x="226" y="453"/>
                </a:cubicBezTo>
                <a:cubicBezTo>
                  <a:pt x="99" y="453"/>
                  <a:pt x="0" y="347"/>
                  <a:pt x="0" y="226"/>
                </a:cubicBezTo>
                <a:cubicBezTo>
                  <a:pt x="0" y="99"/>
                  <a:pt x="99" y="0"/>
                  <a:pt x="226" y="0"/>
                </a:cubicBezTo>
                <a:cubicBezTo>
                  <a:pt x="353" y="0"/>
                  <a:pt x="452" y="99"/>
                  <a:pt x="452" y="226"/>
                </a:cubicBezTo>
                <a:cubicBezTo>
                  <a:pt x="452" y="269"/>
                  <a:pt x="438" y="304"/>
                  <a:pt x="424" y="340"/>
                </a:cubicBezTo>
                <a:cubicBezTo>
                  <a:pt x="586" y="502"/>
                  <a:pt x="586" y="502"/>
                  <a:pt x="586" y="502"/>
                </a:cubicBezTo>
                <a:close/>
                <a:moveTo>
                  <a:pt x="226" y="57"/>
                </a:moveTo>
                <a:lnTo>
                  <a:pt x="226" y="57"/>
                </a:lnTo>
                <a:cubicBezTo>
                  <a:pt x="134" y="57"/>
                  <a:pt x="56" y="127"/>
                  <a:pt x="56" y="226"/>
                </a:cubicBezTo>
                <a:cubicBezTo>
                  <a:pt x="56" y="318"/>
                  <a:pt x="134" y="396"/>
                  <a:pt x="226" y="396"/>
                </a:cubicBezTo>
                <a:cubicBezTo>
                  <a:pt x="318" y="396"/>
                  <a:pt x="396" y="318"/>
                  <a:pt x="396" y="226"/>
                </a:cubicBezTo>
                <a:cubicBezTo>
                  <a:pt x="396" y="127"/>
                  <a:pt x="318" y="57"/>
                  <a:pt x="226" y="57"/>
                </a:cubicBezTo>
                <a:close/>
              </a:path>
            </a:pathLst>
          </a:custGeom>
          <a:solidFill>
            <a:schemeClr val="tx1">
              <a:lumMod val="75000"/>
            </a:scheme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sz="4400">
              <a:latin typeface="Lato Light"/>
            </a:endParaRP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8175" y="5296355"/>
            <a:ext cx="2780959" cy="2780959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4074053" y="7754148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User</a:t>
            </a:r>
            <a:endParaRPr lang="vi-VN" dirty="0">
              <a:latin typeface="+mj-lt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3133610" y="1759578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1528" y="2405909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32" name="Straight Connector 31"/>
          <p:cNvCxnSpPr/>
          <p:nvPr/>
        </p:nvCxnSpPr>
        <p:spPr>
          <a:xfrm flipH="1">
            <a:off x="10951933" y="2837757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10974793" y="2837757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H="1">
            <a:off x="16447754" y="2842988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17921629" y="283775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10974793" y="12692205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6976769" y="6043572"/>
            <a:ext cx="335631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37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t="9076" r="1477" b="8433"/>
          <a:stretch/>
        </p:blipFill>
        <p:spPr>
          <a:xfrm>
            <a:off x="7382716" y="2914816"/>
            <a:ext cx="2576050" cy="2901470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13063034" y="3784701"/>
            <a:ext cx="2770354" cy="76944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Face ID</a:t>
            </a:r>
            <a:endParaRPr lang="vi-VN" sz="4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80640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4" name="Rectangle 1"/>
          <p:cNvSpPr>
            <a:spLocks/>
          </p:cNvSpPr>
          <p:nvPr/>
        </p:nvSpPr>
        <p:spPr bwMode="auto">
          <a:xfrm>
            <a:off x="1675274" y="1108042"/>
            <a:ext cx="7694414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Get Person Information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8175" y="5296355"/>
            <a:ext cx="2780959" cy="278095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074053" y="7754148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User</a:t>
            </a:r>
            <a:endParaRPr lang="vi-VN" dirty="0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133610" y="1759578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1528" y="2405909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12" name="Straight Connector 11"/>
          <p:cNvCxnSpPr/>
          <p:nvPr/>
        </p:nvCxnSpPr>
        <p:spPr>
          <a:xfrm flipH="1">
            <a:off x="10951933" y="2837757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0974793" y="2837757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>
            <a:off x="16447754" y="2842988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7921629" y="283775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10974793" y="12692205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6976769" y="6043572"/>
            <a:ext cx="335631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t="9076" r="1477" b="8433"/>
          <a:stretch/>
        </p:blipFill>
        <p:spPr>
          <a:xfrm>
            <a:off x="7382716" y="2914816"/>
            <a:ext cx="2576050" cy="290147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13063034" y="3784701"/>
            <a:ext cx="2770354" cy="76944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Face ID</a:t>
            </a:r>
            <a:endParaRPr lang="vi-VN" sz="4400" dirty="0">
              <a:latin typeface="+mj-lt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2442324" y="5616374"/>
            <a:ext cx="4463277" cy="3756867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20" name="Straight Connector 19"/>
          <p:cNvCxnSpPr/>
          <p:nvPr/>
        </p:nvCxnSpPr>
        <p:spPr>
          <a:xfrm>
            <a:off x="12419465" y="6480328"/>
            <a:ext cx="4486136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13470744" y="5645393"/>
            <a:ext cx="238357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</a:t>
            </a:r>
            <a:endParaRPr lang="vi-VN" sz="4400" dirty="0">
              <a:latin typeface="+mj-lt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2917581" y="7031701"/>
            <a:ext cx="2774803" cy="64633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</a:t>
            </a:r>
          </a:p>
        </p:txBody>
      </p:sp>
      <p:sp>
        <p:nvSpPr>
          <p:cNvPr id="27" name="Freeform 118"/>
          <p:cNvSpPr>
            <a:spLocks noChangeArrowheads="1"/>
          </p:cNvSpPr>
          <p:nvPr/>
        </p:nvSpPr>
        <p:spPr bwMode="auto">
          <a:xfrm>
            <a:off x="15936584" y="7035033"/>
            <a:ext cx="653631" cy="653801"/>
          </a:xfrm>
          <a:custGeom>
            <a:avLst/>
            <a:gdLst>
              <a:gd name="T0" fmla="*/ 38763987 w 602"/>
              <a:gd name="T1" fmla="*/ 78441997 h 602"/>
              <a:gd name="T2" fmla="*/ 38763987 w 602"/>
              <a:gd name="T3" fmla="*/ 78441997 h 602"/>
              <a:gd name="T4" fmla="*/ 0 w 602"/>
              <a:gd name="T5" fmla="*/ 38763987 h 602"/>
              <a:gd name="T6" fmla="*/ 38763987 w 602"/>
              <a:gd name="T7" fmla="*/ 0 h 602"/>
              <a:gd name="T8" fmla="*/ 78441997 w 602"/>
              <a:gd name="T9" fmla="*/ 38763987 h 602"/>
              <a:gd name="T10" fmla="*/ 38763987 w 602"/>
              <a:gd name="T11" fmla="*/ 78441997 h 602"/>
              <a:gd name="T12" fmla="*/ 38763987 w 602"/>
              <a:gd name="T13" fmla="*/ 7439717 h 602"/>
              <a:gd name="T14" fmla="*/ 38763987 w 602"/>
              <a:gd name="T15" fmla="*/ 7439717 h 602"/>
              <a:gd name="T16" fmla="*/ 7439717 w 602"/>
              <a:gd name="T17" fmla="*/ 38763987 h 602"/>
              <a:gd name="T18" fmla="*/ 38763987 w 602"/>
              <a:gd name="T19" fmla="*/ 71002280 h 602"/>
              <a:gd name="T20" fmla="*/ 71002280 w 602"/>
              <a:gd name="T21" fmla="*/ 38763987 h 602"/>
              <a:gd name="T22" fmla="*/ 38763987 w 602"/>
              <a:gd name="T23" fmla="*/ 7439717 h 602"/>
              <a:gd name="T24" fmla="*/ 56253627 w 602"/>
              <a:gd name="T25" fmla="*/ 31455051 h 602"/>
              <a:gd name="T26" fmla="*/ 56253627 w 602"/>
              <a:gd name="T27" fmla="*/ 31455051 h 602"/>
              <a:gd name="T28" fmla="*/ 36937024 w 602"/>
              <a:gd name="T29" fmla="*/ 51685677 h 602"/>
              <a:gd name="T30" fmla="*/ 36937024 w 602"/>
              <a:gd name="T31" fmla="*/ 51685677 h 602"/>
              <a:gd name="T32" fmla="*/ 34196037 w 602"/>
              <a:gd name="T33" fmla="*/ 52598978 h 602"/>
              <a:gd name="T34" fmla="*/ 31324631 w 602"/>
              <a:gd name="T35" fmla="*/ 51685677 h 602"/>
              <a:gd name="T36" fmla="*/ 31324631 w 602"/>
              <a:gd name="T37" fmla="*/ 51685677 h 602"/>
              <a:gd name="T38" fmla="*/ 20361046 w 602"/>
              <a:gd name="T39" fmla="*/ 40591311 h 602"/>
              <a:gd name="T40" fmla="*/ 20361046 w 602"/>
              <a:gd name="T41" fmla="*/ 40591311 h 602"/>
              <a:gd name="T42" fmla="*/ 19447384 w 602"/>
              <a:gd name="T43" fmla="*/ 37850325 h 602"/>
              <a:gd name="T44" fmla="*/ 23102033 w 602"/>
              <a:gd name="T45" fmla="*/ 34196037 h 602"/>
              <a:gd name="T46" fmla="*/ 25842658 w 602"/>
              <a:gd name="T47" fmla="*/ 35109700 h 602"/>
              <a:gd name="T48" fmla="*/ 25842658 w 602"/>
              <a:gd name="T49" fmla="*/ 35109700 h 602"/>
              <a:gd name="T50" fmla="*/ 34196037 w 602"/>
              <a:gd name="T51" fmla="*/ 43462718 h 602"/>
              <a:gd name="T52" fmla="*/ 51685677 w 602"/>
              <a:gd name="T53" fmla="*/ 26756320 h 602"/>
              <a:gd name="T54" fmla="*/ 51685677 w 602"/>
              <a:gd name="T55" fmla="*/ 26756320 h 602"/>
              <a:gd name="T56" fmla="*/ 53512640 w 602"/>
              <a:gd name="T57" fmla="*/ 25842658 h 602"/>
              <a:gd name="T58" fmla="*/ 57167289 w 602"/>
              <a:gd name="T59" fmla="*/ 29497307 h 602"/>
              <a:gd name="T60" fmla="*/ 56253627 w 602"/>
              <a:gd name="T61" fmla="*/ 31455051 h 602"/>
              <a:gd name="T62" fmla="*/ 56253627 w 602"/>
              <a:gd name="T63" fmla="*/ 25842658 h 602"/>
              <a:gd name="T64" fmla="*/ 56253627 w 602"/>
              <a:gd name="T65" fmla="*/ 25842658 h 602"/>
              <a:gd name="T66" fmla="*/ 25842658 w 602"/>
              <a:gd name="T67" fmla="*/ 56253627 h 602"/>
              <a:gd name="T68" fmla="*/ 25842658 w 602"/>
              <a:gd name="T69" fmla="*/ 56253627 h 602"/>
              <a:gd name="T70" fmla="*/ 52598978 w 602"/>
              <a:gd name="T71" fmla="*/ 56253627 h 602"/>
              <a:gd name="T72" fmla="*/ 52598978 w 602"/>
              <a:gd name="T73" fmla="*/ 56253627 h 602"/>
              <a:gd name="T74" fmla="*/ 56253627 w 602"/>
              <a:gd name="T75" fmla="*/ 52598978 h 602"/>
              <a:gd name="T76" fmla="*/ 56253627 w 602"/>
              <a:gd name="T77" fmla="*/ 52598978 h 602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</a:gdLst>
            <a:ahLst/>
            <a:cxnLst>
              <a:cxn ang="T78">
                <a:pos x="T0" y="T1"/>
              </a:cxn>
              <a:cxn ang="T79">
                <a:pos x="T2" y="T3"/>
              </a:cxn>
              <a:cxn ang="T80">
                <a:pos x="T4" y="T5"/>
              </a:cxn>
              <a:cxn ang="T81">
                <a:pos x="T6" y="T7"/>
              </a:cxn>
              <a:cxn ang="T82">
                <a:pos x="T8" y="T9"/>
              </a:cxn>
              <a:cxn ang="T83">
                <a:pos x="T10" y="T11"/>
              </a:cxn>
              <a:cxn ang="T84">
                <a:pos x="T12" y="T13"/>
              </a:cxn>
              <a:cxn ang="T85">
                <a:pos x="T14" y="T15"/>
              </a:cxn>
              <a:cxn ang="T86">
                <a:pos x="T16" y="T17"/>
              </a:cxn>
              <a:cxn ang="T87">
                <a:pos x="T18" y="T19"/>
              </a:cxn>
              <a:cxn ang="T88">
                <a:pos x="T20" y="T21"/>
              </a:cxn>
              <a:cxn ang="T89">
                <a:pos x="T22" y="T23"/>
              </a:cxn>
              <a:cxn ang="T90">
                <a:pos x="T24" y="T25"/>
              </a:cxn>
              <a:cxn ang="T91">
                <a:pos x="T26" y="T27"/>
              </a:cxn>
              <a:cxn ang="T92">
                <a:pos x="T28" y="T29"/>
              </a:cxn>
              <a:cxn ang="T93">
                <a:pos x="T30" y="T31"/>
              </a:cxn>
              <a:cxn ang="T94">
                <a:pos x="T32" y="T33"/>
              </a:cxn>
              <a:cxn ang="T95">
                <a:pos x="T34" y="T35"/>
              </a:cxn>
              <a:cxn ang="T96">
                <a:pos x="T36" y="T37"/>
              </a:cxn>
              <a:cxn ang="T97">
                <a:pos x="T38" y="T39"/>
              </a:cxn>
              <a:cxn ang="T98">
                <a:pos x="T40" y="T41"/>
              </a:cxn>
              <a:cxn ang="T99">
                <a:pos x="T42" y="T43"/>
              </a:cxn>
              <a:cxn ang="T100">
                <a:pos x="T44" y="T45"/>
              </a:cxn>
              <a:cxn ang="T101">
                <a:pos x="T46" y="T47"/>
              </a:cxn>
              <a:cxn ang="T102">
                <a:pos x="T48" y="T49"/>
              </a:cxn>
              <a:cxn ang="T103">
                <a:pos x="T50" y="T51"/>
              </a:cxn>
              <a:cxn ang="T104">
                <a:pos x="T52" y="T53"/>
              </a:cxn>
              <a:cxn ang="T105">
                <a:pos x="T54" y="T55"/>
              </a:cxn>
              <a:cxn ang="T106">
                <a:pos x="T56" y="T57"/>
              </a:cxn>
              <a:cxn ang="T107">
                <a:pos x="T58" y="T59"/>
              </a:cxn>
              <a:cxn ang="T108">
                <a:pos x="T60" y="T61"/>
              </a:cxn>
              <a:cxn ang="T109">
                <a:pos x="T62" y="T63"/>
              </a:cxn>
              <a:cxn ang="T110">
                <a:pos x="T64" y="T65"/>
              </a:cxn>
              <a:cxn ang="T111">
                <a:pos x="T66" y="T67"/>
              </a:cxn>
              <a:cxn ang="T112">
                <a:pos x="T68" y="T69"/>
              </a:cxn>
              <a:cxn ang="T113">
                <a:pos x="T70" y="T71"/>
              </a:cxn>
              <a:cxn ang="T114">
                <a:pos x="T72" y="T73"/>
              </a:cxn>
              <a:cxn ang="T115">
                <a:pos x="T74" y="T75"/>
              </a:cxn>
              <a:cxn ang="T116">
                <a:pos x="T76" y="T77"/>
              </a:cxn>
            </a:cxnLst>
            <a:rect l="0" t="0" r="r" b="b"/>
            <a:pathLst>
              <a:path w="602" h="602">
                <a:moveTo>
                  <a:pt x="297" y="601"/>
                </a:moveTo>
                <a:lnTo>
                  <a:pt x="297" y="601"/>
                </a:lnTo>
                <a:cubicBezTo>
                  <a:pt x="135" y="601"/>
                  <a:pt x="0" y="467"/>
                  <a:pt x="0" y="297"/>
                </a:cubicBezTo>
                <a:cubicBezTo>
                  <a:pt x="0" y="135"/>
                  <a:pt x="135" y="0"/>
                  <a:pt x="297" y="0"/>
                </a:cubicBezTo>
                <a:cubicBezTo>
                  <a:pt x="467" y="0"/>
                  <a:pt x="601" y="135"/>
                  <a:pt x="601" y="297"/>
                </a:cubicBezTo>
                <a:cubicBezTo>
                  <a:pt x="601" y="467"/>
                  <a:pt x="467" y="601"/>
                  <a:pt x="297" y="601"/>
                </a:cubicBezTo>
                <a:close/>
                <a:moveTo>
                  <a:pt x="297" y="57"/>
                </a:moveTo>
                <a:lnTo>
                  <a:pt x="297" y="57"/>
                </a:lnTo>
                <a:cubicBezTo>
                  <a:pt x="163" y="57"/>
                  <a:pt x="57" y="163"/>
                  <a:pt x="57" y="297"/>
                </a:cubicBezTo>
                <a:cubicBezTo>
                  <a:pt x="57" y="431"/>
                  <a:pt x="163" y="544"/>
                  <a:pt x="297" y="544"/>
                </a:cubicBezTo>
                <a:cubicBezTo>
                  <a:pt x="431" y="544"/>
                  <a:pt x="544" y="431"/>
                  <a:pt x="544" y="297"/>
                </a:cubicBezTo>
                <a:cubicBezTo>
                  <a:pt x="544" y="163"/>
                  <a:pt x="431" y="57"/>
                  <a:pt x="297" y="57"/>
                </a:cubicBezTo>
                <a:close/>
                <a:moveTo>
                  <a:pt x="431" y="241"/>
                </a:moveTo>
                <a:lnTo>
                  <a:pt x="431" y="241"/>
                </a:lnTo>
                <a:cubicBezTo>
                  <a:pt x="283" y="396"/>
                  <a:pt x="283" y="396"/>
                  <a:pt x="283" y="396"/>
                </a:cubicBezTo>
                <a:cubicBezTo>
                  <a:pt x="276" y="403"/>
                  <a:pt x="269" y="403"/>
                  <a:pt x="262" y="403"/>
                </a:cubicBezTo>
                <a:cubicBezTo>
                  <a:pt x="255" y="403"/>
                  <a:pt x="248" y="403"/>
                  <a:pt x="240" y="396"/>
                </a:cubicBezTo>
                <a:cubicBezTo>
                  <a:pt x="156" y="311"/>
                  <a:pt x="156" y="311"/>
                  <a:pt x="156" y="311"/>
                </a:cubicBezTo>
                <a:cubicBezTo>
                  <a:pt x="149" y="304"/>
                  <a:pt x="149" y="297"/>
                  <a:pt x="149" y="290"/>
                </a:cubicBezTo>
                <a:cubicBezTo>
                  <a:pt x="149" y="276"/>
                  <a:pt x="163" y="262"/>
                  <a:pt x="177" y="262"/>
                </a:cubicBezTo>
                <a:cubicBezTo>
                  <a:pt x="184" y="262"/>
                  <a:pt x="191" y="262"/>
                  <a:pt x="198" y="269"/>
                </a:cubicBezTo>
                <a:cubicBezTo>
                  <a:pt x="262" y="333"/>
                  <a:pt x="262" y="333"/>
                  <a:pt x="262" y="333"/>
                </a:cubicBezTo>
                <a:cubicBezTo>
                  <a:pt x="396" y="205"/>
                  <a:pt x="396" y="205"/>
                  <a:pt x="396" y="205"/>
                </a:cubicBezTo>
                <a:cubicBezTo>
                  <a:pt x="396" y="198"/>
                  <a:pt x="403" y="198"/>
                  <a:pt x="410" y="198"/>
                </a:cubicBezTo>
                <a:cubicBezTo>
                  <a:pt x="431" y="198"/>
                  <a:pt x="438" y="205"/>
                  <a:pt x="438" y="226"/>
                </a:cubicBezTo>
                <a:cubicBezTo>
                  <a:pt x="438" y="234"/>
                  <a:pt x="438" y="241"/>
                  <a:pt x="431" y="241"/>
                </a:cubicBezTo>
                <a:close/>
                <a:moveTo>
                  <a:pt x="431" y="198"/>
                </a:moveTo>
                <a:lnTo>
                  <a:pt x="431" y="198"/>
                </a:lnTo>
                <a:close/>
                <a:moveTo>
                  <a:pt x="198" y="431"/>
                </a:moveTo>
                <a:lnTo>
                  <a:pt x="198" y="431"/>
                </a:lnTo>
                <a:close/>
                <a:moveTo>
                  <a:pt x="403" y="431"/>
                </a:moveTo>
                <a:lnTo>
                  <a:pt x="403" y="431"/>
                </a:lnTo>
                <a:close/>
                <a:moveTo>
                  <a:pt x="431" y="403"/>
                </a:moveTo>
                <a:lnTo>
                  <a:pt x="431" y="403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>
              <a:latin typeface="Lato Light"/>
            </a:endParaRPr>
          </a:p>
        </p:txBody>
      </p:sp>
    </p:spTree>
    <p:extLst>
      <p:ext uri="{BB962C8B-B14F-4D97-AF65-F5344CB8AC3E}">
        <p14:creationId xmlns:p14="http://schemas.microsoft.com/office/powerpoint/2010/main" val="1013542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4" name="Rectangle 1"/>
          <p:cNvSpPr>
            <a:spLocks/>
          </p:cNvSpPr>
          <p:nvPr/>
        </p:nvSpPr>
        <p:spPr bwMode="auto">
          <a:xfrm>
            <a:off x="1675274" y="1108042"/>
            <a:ext cx="7694414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Get Person Information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8175" y="5296355"/>
            <a:ext cx="2780959" cy="278095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074053" y="7754148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User</a:t>
            </a:r>
            <a:endParaRPr lang="vi-VN" dirty="0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133610" y="1759578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1528" y="2405909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12" name="Straight Connector 11"/>
          <p:cNvCxnSpPr/>
          <p:nvPr/>
        </p:nvCxnSpPr>
        <p:spPr>
          <a:xfrm flipH="1">
            <a:off x="10951933" y="2837757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0974793" y="2837757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>
            <a:off x="16447754" y="2842988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7921629" y="283775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10974793" y="12692205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6976769" y="6043572"/>
            <a:ext cx="335631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t="9076" r="1477" b="8433"/>
          <a:stretch/>
        </p:blipFill>
        <p:spPr>
          <a:xfrm>
            <a:off x="7382716" y="2914816"/>
            <a:ext cx="2576050" cy="290147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13063034" y="3784701"/>
            <a:ext cx="2770354" cy="76944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Face ID</a:t>
            </a:r>
            <a:endParaRPr lang="vi-VN" sz="4400" dirty="0">
              <a:latin typeface="+mj-lt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2442324" y="5616374"/>
            <a:ext cx="4463277" cy="3756867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20" name="Straight Connector 19"/>
          <p:cNvCxnSpPr/>
          <p:nvPr/>
        </p:nvCxnSpPr>
        <p:spPr>
          <a:xfrm>
            <a:off x="12419465" y="6480328"/>
            <a:ext cx="4486136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13470744" y="5645393"/>
            <a:ext cx="238357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</a:t>
            </a:r>
            <a:endParaRPr lang="vi-VN" sz="4400" dirty="0">
              <a:latin typeface="+mj-lt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2917581" y="7031701"/>
            <a:ext cx="2774803" cy="64633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</a:t>
            </a:r>
          </a:p>
        </p:txBody>
      </p:sp>
      <p:sp>
        <p:nvSpPr>
          <p:cNvPr id="27" name="Freeform 118"/>
          <p:cNvSpPr>
            <a:spLocks noChangeArrowheads="1"/>
          </p:cNvSpPr>
          <p:nvPr/>
        </p:nvSpPr>
        <p:spPr bwMode="auto">
          <a:xfrm>
            <a:off x="15936584" y="7035033"/>
            <a:ext cx="653631" cy="653801"/>
          </a:xfrm>
          <a:custGeom>
            <a:avLst/>
            <a:gdLst>
              <a:gd name="T0" fmla="*/ 38763987 w 602"/>
              <a:gd name="T1" fmla="*/ 78441997 h 602"/>
              <a:gd name="T2" fmla="*/ 38763987 w 602"/>
              <a:gd name="T3" fmla="*/ 78441997 h 602"/>
              <a:gd name="T4" fmla="*/ 0 w 602"/>
              <a:gd name="T5" fmla="*/ 38763987 h 602"/>
              <a:gd name="T6" fmla="*/ 38763987 w 602"/>
              <a:gd name="T7" fmla="*/ 0 h 602"/>
              <a:gd name="T8" fmla="*/ 78441997 w 602"/>
              <a:gd name="T9" fmla="*/ 38763987 h 602"/>
              <a:gd name="T10" fmla="*/ 38763987 w 602"/>
              <a:gd name="T11" fmla="*/ 78441997 h 602"/>
              <a:gd name="T12" fmla="*/ 38763987 w 602"/>
              <a:gd name="T13" fmla="*/ 7439717 h 602"/>
              <a:gd name="T14" fmla="*/ 38763987 w 602"/>
              <a:gd name="T15" fmla="*/ 7439717 h 602"/>
              <a:gd name="T16" fmla="*/ 7439717 w 602"/>
              <a:gd name="T17" fmla="*/ 38763987 h 602"/>
              <a:gd name="T18" fmla="*/ 38763987 w 602"/>
              <a:gd name="T19" fmla="*/ 71002280 h 602"/>
              <a:gd name="T20" fmla="*/ 71002280 w 602"/>
              <a:gd name="T21" fmla="*/ 38763987 h 602"/>
              <a:gd name="T22" fmla="*/ 38763987 w 602"/>
              <a:gd name="T23" fmla="*/ 7439717 h 602"/>
              <a:gd name="T24" fmla="*/ 56253627 w 602"/>
              <a:gd name="T25" fmla="*/ 31455051 h 602"/>
              <a:gd name="T26" fmla="*/ 56253627 w 602"/>
              <a:gd name="T27" fmla="*/ 31455051 h 602"/>
              <a:gd name="T28" fmla="*/ 36937024 w 602"/>
              <a:gd name="T29" fmla="*/ 51685677 h 602"/>
              <a:gd name="T30" fmla="*/ 36937024 w 602"/>
              <a:gd name="T31" fmla="*/ 51685677 h 602"/>
              <a:gd name="T32" fmla="*/ 34196037 w 602"/>
              <a:gd name="T33" fmla="*/ 52598978 h 602"/>
              <a:gd name="T34" fmla="*/ 31324631 w 602"/>
              <a:gd name="T35" fmla="*/ 51685677 h 602"/>
              <a:gd name="T36" fmla="*/ 31324631 w 602"/>
              <a:gd name="T37" fmla="*/ 51685677 h 602"/>
              <a:gd name="T38" fmla="*/ 20361046 w 602"/>
              <a:gd name="T39" fmla="*/ 40591311 h 602"/>
              <a:gd name="T40" fmla="*/ 20361046 w 602"/>
              <a:gd name="T41" fmla="*/ 40591311 h 602"/>
              <a:gd name="T42" fmla="*/ 19447384 w 602"/>
              <a:gd name="T43" fmla="*/ 37850325 h 602"/>
              <a:gd name="T44" fmla="*/ 23102033 w 602"/>
              <a:gd name="T45" fmla="*/ 34196037 h 602"/>
              <a:gd name="T46" fmla="*/ 25842658 w 602"/>
              <a:gd name="T47" fmla="*/ 35109700 h 602"/>
              <a:gd name="T48" fmla="*/ 25842658 w 602"/>
              <a:gd name="T49" fmla="*/ 35109700 h 602"/>
              <a:gd name="T50" fmla="*/ 34196037 w 602"/>
              <a:gd name="T51" fmla="*/ 43462718 h 602"/>
              <a:gd name="T52" fmla="*/ 51685677 w 602"/>
              <a:gd name="T53" fmla="*/ 26756320 h 602"/>
              <a:gd name="T54" fmla="*/ 51685677 w 602"/>
              <a:gd name="T55" fmla="*/ 26756320 h 602"/>
              <a:gd name="T56" fmla="*/ 53512640 w 602"/>
              <a:gd name="T57" fmla="*/ 25842658 h 602"/>
              <a:gd name="T58" fmla="*/ 57167289 w 602"/>
              <a:gd name="T59" fmla="*/ 29497307 h 602"/>
              <a:gd name="T60" fmla="*/ 56253627 w 602"/>
              <a:gd name="T61" fmla="*/ 31455051 h 602"/>
              <a:gd name="T62" fmla="*/ 56253627 w 602"/>
              <a:gd name="T63" fmla="*/ 25842658 h 602"/>
              <a:gd name="T64" fmla="*/ 56253627 w 602"/>
              <a:gd name="T65" fmla="*/ 25842658 h 602"/>
              <a:gd name="T66" fmla="*/ 25842658 w 602"/>
              <a:gd name="T67" fmla="*/ 56253627 h 602"/>
              <a:gd name="T68" fmla="*/ 25842658 w 602"/>
              <a:gd name="T69" fmla="*/ 56253627 h 602"/>
              <a:gd name="T70" fmla="*/ 52598978 w 602"/>
              <a:gd name="T71" fmla="*/ 56253627 h 602"/>
              <a:gd name="T72" fmla="*/ 52598978 w 602"/>
              <a:gd name="T73" fmla="*/ 56253627 h 602"/>
              <a:gd name="T74" fmla="*/ 56253627 w 602"/>
              <a:gd name="T75" fmla="*/ 52598978 h 602"/>
              <a:gd name="T76" fmla="*/ 56253627 w 602"/>
              <a:gd name="T77" fmla="*/ 52598978 h 602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</a:gdLst>
            <a:ahLst/>
            <a:cxnLst>
              <a:cxn ang="T78">
                <a:pos x="T0" y="T1"/>
              </a:cxn>
              <a:cxn ang="T79">
                <a:pos x="T2" y="T3"/>
              </a:cxn>
              <a:cxn ang="T80">
                <a:pos x="T4" y="T5"/>
              </a:cxn>
              <a:cxn ang="T81">
                <a:pos x="T6" y="T7"/>
              </a:cxn>
              <a:cxn ang="T82">
                <a:pos x="T8" y="T9"/>
              </a:cxn>
              <a:cxn ang="T83">
                <a:pos x="T10" y="T11"/>
              </a:cxn>
              <a:cxn ang="T84">
                <a:pos x="T12" y="T13"/>
              </a:cxn>
              <a:cxn ang="T85">
                <a:pos x="T14" y="T15"/>
              </a:cxn>
              <a:cxn ang="T86">
                <a:pos x="T16" y="T17"/>
              </a:cxn>
              <a:cxn ang="T87">
                <a:pos x="T18" y="T19"/>
              </a:cxn>
              <a:cxn ang="T88">
                <a:pos x="T20" y="T21"/>
              </a:cxn>
              <a:cxn ang="T89">
                <a:pos x="T22" y="T23"/>
              </a:cxn>
              <a:cxn ang="T90">
                <a:pos x="T24" y="T25"/>
              </a:cxn>
              <a:cxn ang="T91">
                <a:pos x="T26" y="T27"/>
              </a:cxn>
              <a:cxn ang="T92">
                <a:pos x="T28" y="T29"/>
              </a:cxn>
              <a:cxn ang="T93">
                <a:pos x="T30" y="T31"/>
              </a:cxn>
              <a:cxn ang="T94">
                <a:pos x="T32" y="T33"/>
              </a:cxn>
              <a:cxn ang="T95">
                <a:pos x="T34" y="T35"/>
              </a:cxn>
              <a:cxn ang="T96">
                <a:pos x="T36" y="T37"/>
              </a:cxn>
              <a:cxn ang="T97">
                <a:pos x="T38" y="T39"/>
              </a:cxn>
              <a:cxn ang="T98">
                <a:pos x="T40" y="T41"/>
              </a:cxn>
              <a:cxn ang="T99">
                <a:pos x="T42" y="T43"/>
              </a:cxn>
              <a:cxn ang="T100">
                <a:pos x="T44" y="T45"/>
              </a:cxn>
              <a:cxn ang="T101">
                <a:pos x="T46" y="T47"/>
              </a:cxn>
              <a:cxn ang="T102">
                <a:pos x="T48" y="T49"/>
              </a:cxn>
              <a:cxn ang="T103">
                <a:pos x="T50" y="T51"/>
              </a:cxn>
              <a:cxn ang="T104">
                <a:pos x="T52" y="T53"/>
              </a:cxn>
              <a:cxn ang="T105">
                <a:pos x="T54" y="T55"/>
              </a:cxn>
              <a:cxn ang="T106">
                <a:pos x="T56" y="T57"/>
              </a:cxn>
              <a:cxn ang="T107">
                <a:pos x="T58" y="T59"/>
              </a:cxn>
              <a:cxn ang="T108">
                <a:pos x="T60" y="T61"/>
              </a:cxn>
              <a:cxn ang="T109">
                <a:pos x="T62" y="T63"/>
              </a:cxn>
              <a:cxn ang="T110">
                <a:pos x="T64" y="T65"/>
              </a:cxn>
              <a:cxn ang="T111">
                <a:pos x="T66" y="T67"/>
              </a:cxn>
              <a:cxn ang="T112">
                <a:pos x="T68" y="T69"/>
              </a:cxn>
              <a:cxn ang="T113">
                <a:pos x="T70" y="T71"/>
              </a:cxn>
              <a:cxn ang="T114">
                <a:pos x="T72" y="T73"/>
              </a:cxn>
              <a:cxn ang="T115">
                <a:pos x="T74" y="T75"/>
              </a:cxn>
              <a:cxn ang="T116">
                <a:pos x="T76" y="T77"/>
              </a:cxn>
            </a:cxnLst>
            <a:rect l="0" t="0" r="r" b="b"/>
            <a:pathLst>
              <a:path w="602" h="602">
                <a:moveTo>
                  <a:pt x="297" y="601"/>
                </a:moveTo>
                <a:lnTo>
                  <a:pt x="297" y="601"/>
                </a:lnTo>
                <a:cubicBezTo>
                  <a:pt x="135" y="601"/>
                  <a:pt x="0" y="467"/>
                  <a:pt x="0" y="297"/>
                </a:cubicBezTo>
                <a:cubicBezTo>
                  <a:pt x="0" y="135"/>
                  <a:pt x="135" y="0"/>
                  <a:pt x="297" y="0"/>
                </a:cubicBezTo>
                <a:cubicBezTo>
                  <a:pt x="467" y="0"/>
                  <a:pt x="601" y="135"/>
                  <a:pt x="601" y="297"/>
                </a:cubicBezTo>
                <a:cubicBezTo>
                  <a:pt x="601" y="467"/>
                  <a:pt x="467" y="601"/>
                  <a:pt x="297" y="601"/>
                </a:cubicBezTo>
                <a:close/>
                <a:moveTo>
                  <a:pt x="297" y="57"/>
                </a:moveTo>
                <a:lnTo>
                  <a:pt x="297" y="57"/>
                </a:lnTo>
                <a:cubicBezTo>
                  <a:pt x="163" y="57"/>
                  <a:pt x="57" y="163"/>
                  <a:pt x="57" y="297"/>
                </a:cubicBezTo>
                <a:cubicBezTo>
                  <a:pt x="57" y="431"/>
                  <a:pt x="163" y="544"/>
                  <a:pt x="297" y="544"/>
                </a:cubicBezTo>
                <a:cubicBezTo>
                  <a:pt x="431" y="544"/>
                  <a:pt x="544" y="431"/>
                  <a:pt x="544" y="297"/>
                </a:cubicBezTo>
                <a:cubicBezTo>
                  <a:pt x="544" y="163"/>
                  <a:pt x="431" y="57"/>
                  <a:pt x="297" y="57"/>
                </a:cubicBezTo>
                <a:close/>
                <a:moveTo>
                  <a:pt x="431" y="241"/>
                </a:moveTo>
                <a:lnTo>
                  <a:pt x="431" y="241"/>
                </a:lnTo>
                <a:cubicBezTo>
                  <a:pt x="283" y="396"/>
                  <a:pt x="283" y="396"/>
                  <a:pt x="283" y="396"/>
                </a:cubicBezTo>
                <a:cubicBezTo>
                  <a:pt x="276" y="403"/>
                  <a:pt x="269" y="403"/>
                  <a:pt x="262" y="403"/>
                </a:cubicBezTo>
                <a:cubicBezTo>
                  <a:pt x="255" y="403"/>
                  <a:pt x="248" y="403"/>
                  <a:pt x="240" y="396"/>
                </a:cubicBezTo>
                <a:cubicBezTo>
                  <a:pt x="156" y="311"/>
                  <a:pt x="156" y="311"/>
                  <a:pt x="156" y="311"/>
                </a:cubicBezTo>
                <a:cubicBezTo>
                  <a:pt x="149" y="304"/>
                  <a:pt x="149" y="297"/>
                  <a:pt x="149" y="290"/>
                </a:cubicBezTo>
                <a:cubicBezTo>
                  <a:pt x="149" y="276"/>
                  <a:pt x="163" y="262"/>
                  <a:pt x="177" y="262"/>
                </a:cubicBezTo>
                <a:cubicBezTo>
                  <a:pt x="184" y="262"/>
                  <a:pt x="191" y="262"/>
                  <a:pt x="198" y="269"/>
                </a:cubicBezTo>
                <a:cubicBezTo>
                  <a:pt x="262" y="333"/>
                  <a:pt x="262" y="333"/>
                  <a:pt x="262" y="333"/>
                </a:cubicBezTo>
                <a:cubicBezTo>
                  <a:pt x="396" y="205"/>
                  <a:pt x="396" y="205"/>
                  <a:pt x="396" y="205"/>
                </a:cubicBezTo>
                <a:cubicBezTo>
                  <a:pt x="396" y="198"/>
                  <a:pt x="403" y="198"/>
                  <a:pt x="410" y="198"/>
                </a:cubicBezTo>
                <a:cubicBezTo>
                  <a:pt x="431" y="198"/>
                  <a:pt x="438" y="205"/>
                  <a:pt x="438" y="226"/>
                </a:cubicBezTo>
                <a:cubicBezTo>
                  <a:pt x="438" y="234"/>
                  <a:pt x="438" y="241"/>
                  <a:pt x="431" y="241"/>
                </a:cubicBezTo>
                <a:close/>
                <a:moveTo>
                  <a:pt x="431" y="198"/>
                </a:moveTo>
                <a:lnTo>
                  <a:pt x="431" y="198"/>
                </a:lnTo>
                <a:close/>
                <a:moveTo>
                  <a:pt x="198" y="431"/>
                </a:moveTo>
                <a:lnTo>
                  <a:pt x="198" y="431"/>
                </a:lnTo>
                <a:close/>
                <a:moveTo>
                  <a:pt x="403" y="431"/>
                </a:moveTo>
                <a:lnTo>
                  <a:pt x="403" y="431"/>
                </a:lnTo>
                <a:close/>
                <a:moveTo>
                  <a:pt x="431" y="403"/>
                </a:moveTo>
                <a:lnTo>
                  <a:pt x="431" y="403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>
              <a:latin typeface="Lato Light"/>
            </a:endParaRPr>
          </a:p>
        </p:txBody>
      </p:sp>
      <p:cxnSp>
        <p:nvCxnSpPr>
          <p:cNvPr id="25" name="Straight Arrow Connector 24"/>
          <p:cNvCxnSpPr/>
          <p:nvPr/>
        </p:nvCxnSpPr>
        <p:spPr>
          <a:xfrm flipH="1" flipV="1">
            <a:off x="6976769" y="7678032"/>
            <a:ext cx="3308663" cy="1080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7742796" y="7754147"/>
            <a:ext cx="298613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+mj-lt"/>
              </a:rPr>
              <a:t>Describe</a:t>
            </a:r>
            <a:endParaRPr lang="vi-VN" dirty="0">
              <a:latin typeface="+mj-lt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2565" y="6609423"/>
            <a:ext cx="1144725" cy="114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813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399344" y="4724400"/>
            <a:ext cx="7826181" cy="37240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u="sng" dirty="0" smtClean="0">
                <a:latin typeface="+mj-lt"/>
              </a:rPr>
              <a:t>Demo</a:t>
            </a:r>
            <a:endParaRPr lang="en-US" sz="8000" b="1" u="sng" dirty="0" smtClean="0">
              <a:latin typeface="+mj-lt"/>
            </a:endParaRPr>
          </a:p>
          <a:p>
            <a:pPr algn="ctr"/>
            <a:endParaRPr lang="en-US" sz="6000" b="1" u="sng" dirty="0" smtClean="0">
              <a:latin typeface="+mj-lt"/>
            </a:endParaRPr>
          </a:p>
          <a:p>
            <a:pPr algn="ctr"/>
            <a:r>
              <a:rPr lang="en-US" sz="8000" dirty="0" smtClean="0">
                <a:latin typeface="+mj-lt"/>
              </a:rPr>
              <a:t>Identify a Person</a:t>
            </a:r>
            <a:endParaRPr lang="vi-VN" sz="8000" dirty="0"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28906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967859" y="58167"/>
            <a:ext cx="6163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latin typeface="+mj-lt"/>
              </a:rPr>
              <a:t>Person Identification</a:t>
            </a:r>
            <a:endParaRPr lang="vi-VN" sz="1800" dirty="0">
              <a:latin typeface="+mj-lt"/>
            </a:endParaRPr>
          </a:p>
        </p:txBody>
      </p:sp>
      <p:sp>
        <p:nvSpPr>
          <p:cNvPr id="7" name="Rectangle 1"/>
          <p:cNvSpPr>
            <a:spLocks/>
          </p:cNvSpPr>
          <p:nvPr/>
        </p:nvSpPr>
        <p:spPr bwMode="auto">
          <a:xfrm>
            <a:off x="1678014" y="1109487"/>
            <a:ext cx="11607345" cy="8924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5799" dirty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Summary – Demo Identify a Person</a:t>
            </a:r>
          </a:p>
        </p:txBody>
      </p:sp>
      <p:sp>
        <p:nvSpPr>
          <p:cNvPr id="8" name="Rectangle 7"/>
          <p:cNvSpPr/>
          <p:nvPr/>
        </p:nvSpPr>
        <p:spPr>
          <a:xfrm>
            <a:off x="1748971" y="2206162"/>
            <a:ext cx="1063377" cy="5694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5841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705754" y="1108042"/>
            <a:ext cx="4169411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Our Solution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786188" y="5644897"/>
            <a:ext cx="1628698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1" dirty="0" smtClean="0">
                <a:latin typeface="+mj-lt"/>
              </a:rPr>
              <a:t>See4U</a:t>
            </a:r>
            <a:r>
              <a:rPr lang="en-US" sz="8000" dirty="0" smtClean="0">
                <a:latin typeface="+mj-lt"/>
              </a:rPr>
              <a:t> – A Portable Assistance for Blind Person</a:t>
            </a:r>
            <a:endParaRPr lang="vi-VN" sz="8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50472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748971" y="2206162"/>
            <a:ext cx="1063377" cy="5694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967859" y="58167"/>
            <a:ext cx="6163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latin typeface="+mj-lt"/>
              </a:rPr>
              <a:t>Person Identification</a:t>
            </a:r>
            <a:endParaRPr lang="vi-VN" sz="1800" dirty="0">
              <a:latin typeface="+mj-lt"/>
            </a:endParaRPr>
          </a:p>
        </p:txBody>
      </p:sp>
      <p:sp>
        <p:nvSpPr>
          <p:cNvPr id="8" name="Rectangle 1"/>
          <p:cNvSpPr>
            <a:spLocks/>
          </p:cNvSpPr>
          <p:nvPr/>
        </p:nvSpPr>
        <p:spPr bwMode="auto">
          <a:xfrm>
            <a:off x="1678014" y="1109487"/>
            <a:ext cx="11607345" cy="8924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5799" dirty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Summary – Demo Identify a Person</a:t>
            </a:r>
          </a:p>
        </p:txBody>
      </p:sp>
      <p:pic>
        <p:nvPicPr>
          <p:cNvPr id="9" name="Picture 2" descr="Kết quả hình ảnh cho blind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84785" y="5983631"/>
            <a:ext cx="4418449" cy="6094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loud Callout 9"/>
          <p:cNvSpPr/>
          <p:nvPr/>
        </p:nvSpPr>
        <p:spPr>
          <a:xfrm>
            <a:off x="14815772" y="2001859"/>
            <a:ext cx="7584370" cy="3981771"/>
          </a:xfrm>
          <a:prstGeom prst="cloudCallout">
            <a:avLst>
              <a:gd name="adj1" fmla="val -34804"/>
              <a:gd name="adj2" fmla="val 50255"/>
            </a:avLst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sz="1800"/>
          </a:p>
        </p:txBody>
      </p:sp>
      <p:sp>
        <p:nvSpPr>
          <p:cNvPr id="11" name="TextBox 10"/>
          <p:cNvSpPr txBox="1"/>
          <p:nvPr/>
        </p:nvSpPr>
        <p:spPr>
          <a:xfrm>
            <a:off x="16601626" y="2838884"/>
            <a:ext cx="4379159" cy="23076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198" dirty="0">
                <a:latin typeface="+mj-lt"/>
              </a:rPr>
              <a:t>Oh it’s </a:t>
            </a:r>
          </a:p>
          <a:p>
            <a:r>
              <a:rPr lang="en-US" sz="7198" dirty="0">
                <a:latin typeface="+mj-lt"/>
              </a:rPr>
              <a:t>Mr. Thanh</a:t>
            </a:r>
            <a:endParaRPr lang="vi-VN" sz="7198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264407" y="4290035"/>
            <a:ext cx="10561929" cy="3138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2714" indent="-1142714">
              <a:buFont typeface="Wingdings" panose="05000000000000000000" pitchFamily="2" charset="2"/>
              <a:buChar char="ü"/>
            </a:pPr>
            <a:r>
              <a:rPr lang="en-US" sz="6598" dirty="0">
                <a:latin typeface="+mj-lt"/>
              </a:rPr>
              <a:t>Mr. Son is now knows who is the person calling him.</a:t>
            </a:r>
          </a:p>
        </p:txBody>
      </p:sp>
    </p:spTree>
    <p:extLst>
      <p:ext uri="{BB962C8B-B14F-4D97-AF65-F5344CB8AC3E}">
        <p14:creationId xmlns:p14="http://schemas.microsoft.com/office/powerpoint/2010/main" val="2545845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748971" y="2206162"/>
            <a:ext cx="1063377" cy="5694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967859" y="58167"/>
            <a:ext cx="6163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latin typeface="+mj-lt"/>
              </a:rPr>
              <a:t>Person Identification</a:t>
            </a:r>
            <a:endParaRPr lang="vi-VN" sz="1800" dirty="0">
              <a:latin typeface="+mj-lt"/>
            </a:endParaRPr>
          </a:p>
        </p:txBody>
      </p:sp>
      <p:sp>
        <p:nvSpPr>
          <p:cNvPr id="8" name="Rectangle 1"/>
          <p:cNvSpPr>
            <a:spLocks/>
          </p:cNvSpPr>
          <p:nvPr/>
        </p:nvSpPr>
        <p:spPr bwMode="auto">
          <a:xfrm>
            <a:off x="1678014" y="1109487"/>
            <a:ext cx="11607345" cy="8924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5799" dirty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Summary – Demo Identify a Person</a:t>
            </a:r>
          </a:p>
        </p:txBody>
      </p:sp>
      <p:pic>
        <p:nvPicPr>
          <p:cNvPr id="9" name="Picture 2" descr="Kết quả hình ảnh cho blind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84785" y="5983631"/>
            <a:ext cx="4418449" cy="6094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1264407" y="4290035"/>
            <a:ext cx="10561929" cy="6184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2714" indent="-1142714">
              <a:buFont typeface="Wingdings" panose="05000000000000000000" pitchFamily="2" charset="2"/>
              <a:buChar char="ü"/>
            </a:pPr>
            <a:r>
              <a:rPr lang="en-US" sz="6598" dirty="0">
                <a:latin typeface="+mj-lt"/>
              </a:rPr>
              <a:t>Mr. Son is now knows who is the person calling him.</a:t>
            </a:r>
          </a:p>
          <a:p>
            <a:pPr marL="1142714" indent="-1142714">
              <a:buFont typeface="Wingdings" panose="05000000000000000000" pitchFamily="2" charset="2"/>
              <a:buChar char="ü"/>
            </a:pPr>
            <a:endParaRPr lang="en-US" sz="6598" dirty="0">
              <a:latin typeface="+mj-lt"/>
            </a:endParaRPr>
          </a:p>
          <a:p>
            <a:pPr marL="1142714" indent="-1142714">
              <a:buFont typeface="Wingdings" panose="05000000000000000000" pitchFamily="2" charset="2"/>
              <a:buChar char="ü"/>
            </a:pPr>
            <a:r>
              <a:rPr lang="en-US" sz="6598" dirty="0">
                <a:latin typeface="+mj-lt"/>
              </a:rPr>
              <a:t>He can greet him back now.</a:t>
            </a:r>
          </a:p>
        </p:txBody>
      </p:sp>
      <p:sp>
        <p:nvSpPr>
          <p:cNvPr id="14" name="Oval Callout 13"/>
          <p:cNvSpPr/>
          <p:nvPr/>
        </p:nvSpPr>
        <p:spPr>
          <a:xfrm>
            <a:off x="15117316" y="3076291"/>
            <a:ext cx="6753573" cy="2602922"/>
          </a:xfrm>
          <a:prstGeom prst="wedgeEllipseCallout">
            <a:avLst>
              <a:gd name="adj1" fmla="val -44699"/>
              <a:gd name="adj2" fmla="val 5233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sz="1800"/>
          </a:p>
        </p:txBody>
      </p:sp>
      <p:sp>
        <p:nvSpPr>
          <p:cNvPr id="15" name="TextBox 14"/>
          <p:cNvSpPr txBox="1"/>
          <p:nvPr/>
        </p:nvSpPr>
        <p:spPr>
          <a:xfrm>
            <a:off x="16047501" y="3736181"/>
            <a:ext cx="5462535" cy="11076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598" dirty="0">
                <a:latin typeface="+mj-lt"/>
              </a:rPr>
              <a:t>Hello, Thanh !</a:t>
            </a:r>
          </a:p>
        </p:txBody>
      </p:sp>
    </p:spTree>
    <p:extLst>
      <p:ext uri="{BB962C8B-B14F-4D97-AF65-F5344CB8AC3E}">
        <p14:creationId xmlns:p14="http://schemas.microsoft.com/office/powerpoint/2010/main" val="3760336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Kết quả hình ảnh cho blind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7787" y="5852159"/>
            <a:ext cx="4419600" cy="609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61" r="20170" b="4935"/>
          <a:stretch/>
        </p:blipFill>
        <p:spPr>
          <a:xfrm>
            <a:off x="12527280" y="5483543"/>
            <a:ext cx="3962400" cy="6464617"/>
          </a:xfrm>
          <a:prstGeom prst="rect">
            <a:avLst/>
          </a:prstGeom>
        </p:spPr>
      </p:pic>
      <p:sp>
        <p:nvSpPr>
          <p:cNvPr id="12" name="Oval Callout 11"/>
          <p:cNvSpPr/>
          <p:nvPr/>
        </p:nvSpPr>
        <p:spPr>
          <a:xfrm>
            <a:off x="15118080" y="3075306"/>
            <a:ext cx="4754880" cy="2408237"/>
          </a:xfrm>
          <a:prstGeom prst="wedgeEllipseCallo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3" name="TextBox 12"/>
          <p:cNvSpPr txBox="1"/>
          <p:nvPr/>
        </p:nvSpPr>
        <p:spPr>
          <a:xfrm>
            <a:off x="15986760" y="3648780"/>
            <a:ext cx="30175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 smtClean="0">
                <a:latin typeface="+mj-lt"/>
              </a:rPr>
              <a:t>Hello !</a:t>
            </a:r>
            <a:endParaRPr lang="vi-VN" sz="7200" b="1" dirty="0">
              <a:latin typeface="+mj-l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090064" y="12344400"/>
            <a:ext cx="35661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>
                <a:latin typeface="+mj-lt"/>
              </a:rPr>
              <a:t>Mr. Son</a:t>
            </a:r>
            <a:endParaRPr lang="vi-VN" sz="6000" dirty="0">
              <a:latin typeface="+mj-l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3691264" y="12344399"/>
            <a:ext cx="49624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>
                <a:latin typeface="+mj-lt"/>
              </a:rPr>
              <a:t>Mr. Thanh</a:t>
            </a:r>
            <a:endParaRPr lang="vi-VN" sz="6000" dirty="0">
              <a:latin typeface="+mj-lt"/>
            </a:endParaRPr>
          </a:p>
        </p:txBody>
      </p:sp>
      <p:sp>
        <p:nvSpPr>
          <p:cNvPr id="16" name="Rectangle 1"/>
          <p:cNvSpPr>
            <a:spLocks/>
          </p:cNvSpPr>
          <p:nvPr/>
        </p:nvSpPr>
        <p:spPr bwMode="auto">
          <a:xfrm>
            <a:off x="1675274" y="1108042"/>
            <a:ext cx="2039020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Result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19" name="Oval Callout 18"/>
          <p:cNvSpPr/>
          <p:nvPr/>
        </p:nvSpPr>
        <p:spPr>
          <a:xfrm>
            <a:off x="3941658" y="2841749"/>
            <a:ext cx="5665788" cy="2875349"/>
          </a:xfrm>
          <a:prstGeom prst="wedgeEllipseCallo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0" name="TextBox 19"/>
          <p:cNvSpPr txBox="1"/>
          <p:nvPr/>
        </p:nvSpPr>
        <p:spPr>
          <a:xfrm>
            <a:off x="5289867" y="3094782"/>
            <a:ext cx="345408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 smtClean="0">
                <a:latin typeface="+mj-lt"/>
              </a:rPr>
              <a:t>Hello Thanh !</a:t>
            </a:r>
            <a:endParaRPr lang="vi-VN" sz="72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66413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887120" y="5441626"/>
            <a:ext cx="17190925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 smtClean="0">
                <a:latin typeface="+mj-lt"/>
              </a:rPr>
              <a:t>How can Microsoft Cognitive Service</a:t>
            </a:r>
          </a:p>
          <a:p>
            <a:pPr algn="ctr"/>
            <a:r>
              <a:rPr lang="en-US" sz="8000" b="1" dirty="0" smtClean="0">
                <a:latin typeface="+mj-lt"/>
              </a:rPr>
              <a:t> recognizes who is who ?</a:t>
            </a:r>
            <a:endParaRPr lang="vi-VN" sz="8000" b="1" dirty="0">
              <a:latin typeface="+mj-lt"/>
            </a:endParaRPr>
          </a:p>
        </p:txBody>
      </p:sp>
      <p:sp>
        <p:nvSpPr>
          <p:cNvPr id="4" name="Rectangle 1"/>
          <p:cNvSpPr>
            <a:spLocks/>
          </p:cNvSpPr>
          <p:nvPr/>
        </p:nvSpPr>
        <p:spPr bwMode="auto">
          <a:xfrm>
            <a:off x="1675274" y="1108042"/>
            <a:ext cx="2737929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Problem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9810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4695196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Train a Person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09904" y="4771279"/>
            <a:ext cx="1923561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 smtClean="0">
                <a:latin typeface="+mj-lt"/>
              </a:rPr>
              <a:t>Before Microsoft Cognitive Service can Identify a Person, we will have to teach it who are they first.</a:t>
            </a:r>
            <a:endParaRPr lang="vi-VN" sz="6600" dirty="0"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07944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9199417" y="7897091"/>
            <a:ext cx="6677891" cy="102917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" name="Rectangle 1"/>
          <p:cNvSpPr/>
          <p:nvPr/>
        </p:nvSpPr>
        <p:spPr>
          <a:xfrm>
            <a:off x="11526982" y="5985164"/>
            <a:ext cx="2189018" cy="803563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4695196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Train a Person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09904" y="4771279"/>
            <a:ext cx="19235611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 smtClean="0">
                <a:latin typeface="+mj-lt"/>
              </a:rPr>
              <a:t>Before Microsoft Cognitive Service can Identify a Person, we will have to teach it who are they first.</a:t>
            </a:r>
          </a:p>
          <a:p>
            <a:endParaRPr lang="en-US" sz="6600" dirty="0">
              <a:latin typeface="+mj-lt"/>
            </a:endParaRPr>
          </a:p>
          <a:p>
            <a:r>
              <a:rPr lang="en-US" sz="6600" dirty="0" smtClean="0">
                <a:latin typeface="+mj-lt"/>
              </a:rPr>
              <a:t>This is called the “Training” process.</a:t>
            </a:r>
            <a:endParaRPr lang="vi-VN" sz="6600" dirty="0"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53678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650688" y="5751063"/>
            <a:ext cx="971932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 smtClean="0">
                <a:latin typeface="+mj-lt"/>
              </a:rPr>
              <a:t>The Training Process</a:t>
            </a:r>
            <a:endParaRPr lang="vi-VN" sz="8000" b="1" dirty="0"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4695196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Train a Person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4399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541830" y="2261905"/>
            <a:ext cx="760015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Training Process</a:t>
            </a:r>
            <a:endParaRPr lang="vi-VN" sz="8000" dirty="0"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4695196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Train a Person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575564" y="4257698"/>
            <a:ext cx="6947736" cy="17979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indent="-742950">
              <a:lnSpc>
                <a:spcPct val="250000"/>
              </a:lnSpc>
              <a:buFont typeface="+mj-lt"/>
              <a:buAutoNum type="arabicPeriod"/>
            </a:pPr>
            <a:r>
              <a:rPr lang="en-US" sz="5400" b="1" dirty="0" smtClean="0">
                <a:latin typeface="+mj-lt"/>
              </a:rPr>
              <a:t>Create New Person</a:t>
            </a:r>
          </a:p>
        </p:txBody>
      </p:sp>
    </p:spTree>
    <p:extLst>
      <p:ext uri="{BB962C8B-B14F-4D97-AF65-F5344CB8AC3E}">
        <p14:creationId xmlns:p14="http://schemas.microsoft.com/office/powerpoint/2010/main" val="693845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541830" y="2261905"/>
            <a:ext cx="760015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Training Process</a:t>
            </a:r>
            <a:endParaRPr lang="vi-VN" sz="8000" dirty="0"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4695196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Train a Person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575564" y="4257698"/>
            <a:ext cx="6947736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indent="-742950">
              <a:lnSpc>
                <a:spcPct val="250000"/>
              </a:lnSpc>
              <a:buFont typeface="+mj-lt"/>
              <a:buAutoNum type="arabicPeriod"/>
            </a:pPr>
            <a:r>
              <a:rPr lang="en-US" sz="5400" b="1" dirty="0" smtClean="0">
                <a:latin typeface="+mj-lt"/>
              </a:rPr>
              <a:t>Create New Person</a:t>
            </a:r>
          </a:p>
          <a:p>
            <a:pPr marL="742950" indent="-742950">
              <a:lnSpc>
                <a:spcPct val="250000"/>
              </a:lnSpc>
              <a:buFont typeface="+mj-lt"/>
              <a:buAutoNum type="arabicPeriod"/>
            </a:pPr>
            <a:r>
              <a:rPr lang="en-US" sz="5400" b="1" dirty="0" smtClean="0">
                <a:latin typeface="+mj-lt"/>
              </a:rPr>
              <a:t>Add Person Face</a:t>
            </a:r>
          </a:p>
        </p:txBody>
      </p:sp>
    </p:spTree>
    <p:extLst>
      <p:ext uri="{BB962C8B-B14F-4D97-AF65-F5344CB8AC3E}">
        <p14:creationId xmlns:p14="http://schemas.microsoft.com/office/powerpoint/2010/main" val="4158015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541830" y="2261905"/>
            <a:ext cx="760015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Training Process</a:t>
            </a:r>
            <a:endParaRPr lang="vi-VN" sz="8000" dirty="0"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4695196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Train a Person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575564" y="4257698"/>
            <a:ext cx="6947736" cy="63248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indent="-742950">
              <a:lnSpc>
                <a:spcPct val="250000"/>
              </a:lnSpc>
              <a:buFont typeface="+mj-lt"/>
              <a:buAutoNum type="arabicPeriod"/>
            </a:pPr>
            <a:r>
              <a:rPr lang="en-US" sz="5400" b="1" dirty="0" smtClean="0">
                <a:latin typeface="+mj-lt"/>
              </a:rPr>
              <a:t>Create New Person</a:t>
            </a:r>
          </a:p>
          <a:p>
            <a:pPr marL="742950" indent="-742950">
              <a:lnSpc>
                <a:spcPct val="250000"/>
              </a:lnSpc>
              <a:buFont typeface="+mj-lt"/>
              <a:buAutoNum type="arabicPeriod"/>
            </a:pPr>
            <a:r>
              <a:rPr lang="en-US" sz="5400" b="1" dirty="0" smtClean="0">
                <a:latin typeface="+mj-lt"/>
              </a:rPr>
              <a:t>Add Person Face</a:t>
            </a:r>
          </a:p>
          <a:p>
            <a:pPr marL="742950" indent="-742950">
              <a:lnSpc>
                <a:spcPct val="250000"/>
              </a:lnSpc>
              <a:buFont typeface="+mj-lt"/>
              <a:buAutoNum type="arabicPeriod"/>
            </a:pPr>
            <a:r>
              <a:rPr lang="en-US" sz="5400" b="1" dirty="0" smtClean="0">
                <a:latin typeface="+mj-lt"/>
              </a:rPr>
              <a:t>Training</a:t>
            </a:r>
            <a:endParaRPr lang="vi-VN" sz="54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17422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705754" y="1108042"/>
            <a:ext cx="4169411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Our Solution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09904" y="6309301"/>
            <a:ext cx="1816230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600" dirty="0" smtClean="0">
                <a:latin typeface="+mj-lt"/>
              </a:rPr>
              <a:t>A system that can support blind person to identify People and Objects around them.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endParaRPr lang="en-US" sz="6600" dirty="0"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786188" y="2877675"/>
            <a:ext cx="1628698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1" dirty="0" smtClean="0">
                <a:latin typeface="+mj-lt"/>
              </a:rPr>
              <a:t>See4U</a:t>
            </a:r>
            <a:r>
              <a:rPr lang="en-US" sz="8000" dirty="0" smtClean="0">
                <a:latin typeface="+mj-lt"/>
              </a:rPr>
              <a:t> – A Portable Assistance for Blind Person</a:t>
            </a:r>
            <a:endParaRPr lang="vi-VN" sz="8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97076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4695196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Train a Person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072145" y="2261905"/>
            <a:ext cx="853951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Understand Terms</a:t>
            </a:r>
            <a:endParaRPr lang="vi-VN" sz="8000" dirty="0">
              <a:latin typeface="+mj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28196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4" name="Rectangle 1"/>
          <p:cNvSpPr>
            <a:spLocks/>
          </p:cNvSpPr>
          <p:nvPr/>
        </p:nvSpPr>
        <p:spPr bwMode="auto">
          <a:xfrm>
            <a:off x="1675274" y="1108042"/>
            <a:ext cx="4695196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Train a Person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072145" y="2261905"/>
            <a:ext cx="853951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Understand Terms</a:t>
            </a:r>
            <a:endParaRPr lang="vi-VN" sz="8000" dirty="0"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124397" y="4210148"/>
            <a:ext cx="7584127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143000" indent="-1143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8000" dirty="0" smtClean="0">
                <a:latin typeface="+mj-lt"/>
              </a:rPr>
              <a:t>Person Group</a:t>
            </a:r>
            <a:endParaRPr lang="en-US" sz="8000" dirty="0">
              <a:latin typeface="+mj-lt"/>
            </a:endParaRPr>
          </a:p>
          <a:p>
            <a:pPr marL="1143000" indent="-11430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8000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12239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4" name="Rectangle 1"/>
          <p:cNvSpPr>
            <a:spLocks/>
          </p:cNvSpPr>
          <p:nvPr/>
        </p:nvSpPr>
        <p:spPr bwMode="auto">
          <a:xfrm>
            <a:off x="1675274" y="1108042"/>
            <a:ext cx="4695196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Train a Person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072145" y="2261905"/>
            <a:ext cx="853951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Understand Terms</a:t>
            </a:r>
            <a:endParaRPr lang="vi-VN" sz="8000" dirty="0"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124397" y="4210148"/>
            <a:ext cx="7584127" cy="5632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143000" indent="-1143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8000" dirty="0" smtClean="0">
                <a:latin typeface="+mj-lt"/>
              </a:rPr>
              <a:t>Person Group</a:t>
            </a:r>
            <a:endParaRPr lang="en-US" sz="8000" dirty="0">
              <a:latin typeface="+mj-lt"/>
            </a:endParaRPr>
          </a:p>
          <a:p>
            <a:pPr marL="1143000" indent="-1143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8000" dirty="0" smtClean="0">
                <a:latin typeface="+mj-lt"/>
              </a:rPr>
              <a:t>Person</a:t>
            </a:r>
          </a:p>
          <a:p>
            <a:pPr marL="1143000" indent="-11430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8000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77556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4" name="Rectangle 1"/>
          <p:cNvSpPr>
            <a:spLocks/>
          </p:cNvSpPr>
          <p:nvPr/>
        </p:nvSpPr>
        <p:spPr bwMode="auto">
          <a:xfrm>
            <a:off x="1675274" y="1108042"/>
            <a:ext cx="4695196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Train a Person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072145" y="2261905"/>
            <a:ext cx="853951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Understand Terms</a:t>
            </a:r>
            <a:endParaRPr lang="vi-VN" sz="8000" dirty="0"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124397" y="4210148"/>
            <a:ext cx="7584127" cy="7478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143000" indent="-1143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8000" dirty="0" smtClean="0">
                <a:latin typeface="+mj-lt"/>
              </a:rPr>
              <a:t>Person Group</a:t>
            </a:r>
            <a:endParaRPr lang="en-US" sz="8000" dirty="0">
              <a:latin typeface="+mj-lt"/>
            </a:endParaRPr>
          </a:p>
          <a:p>
            <a:pPr marL="1143000" indent="-1143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8000" dirty="0" smtClean="0">
                <a:latin typeface="+mj-lt"/>
              </a:rPr>
              <a:t>Person</a:t>
            </a:r>
          </a:p>
          <a:p>
            <a:pPr marL="1143000" indent="-1143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8000" dirty="0" smtClean="0">
                <a:latin typeface="+mj-lt"/>
              </a:rPr>
              <a:t>Face</a:t>
            </a:r>
          </a:p>
          <a:p>
            <a:pPr marL="1143000" indent="-11430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8000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00149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4" name="Rectangle 1"/>
          <p:cNvSpPr>
            <a:spLocks/>
          </p:cNvSpPr>
          <p:nvPr/>
        </p:nvSpPr>
        <p:spPr bwMode="auto">
          <a:xfrm>
            <a:off x="1675274" y="1108042"/>
            <a:ext cx="6060955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Understand Terms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126924" y="2261905"/>
            <a:ext cx="642996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Person Group</a:t>
            </a:r>
            <a:endParaRPr lang="vi-VN" sz="8000" dirty="0">
              <a:latin typeface="+mj-lt"/>
            </a:endParaRPr>
          </a:p>
        </p:txBody>
      </p:sp>
      <p:pic>
        <p:nvPicPr>
          <p:cNvPr id="46082" name="Picture 2" descr="https://portalstoragewuprod.azureedge.net/media/Default/Documentation/Face/Images/group.image.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9795" y="3821083"/>
            <a:ext cx="10179637" cy="9275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2327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4" name="Rectangle 1"/>
          <p:cNvSpPr>
            <a:spLocks/>
          </p:cNvSpPr>
          <p:nvPr/>
        </p:nvSpPr>
        <p:spPr bwMode="auto">
          <a:xfrm>
            <a:off x="1675274" y="1108042"/>
            <a:ext cx="6060955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Understand Terms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126924" y="2261905"/>
            <a:ext cx="642996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Person Group</a:t>
            </a:r>
            <a:endParaRPr lang="vi-VN" sz="8000" dirty="0">
              <a:latin typeface="+mj-lt"/>
            </a:endParaRPr>
          </a:p>
        </p:txBody>
      </p:sp>
      <p:pic>
        <p:nvPicPr>
          <p:cNvPr id="46082" name="Picture 2" descr="https://portalstoragewuprod.azureedge.net/media/Default/Documentation/Face/Images/group.image.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9795" y="3821083"/>
            <a:ext cx="10179637" cy="9275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3032095" y="5144522"/>
            <a:ext cx="6336991" cy="1641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857250" indent="-8572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6000" dirty="0" smtClean="0">
                <a:latin typeface="+mj-lt"/>
              </a:rPr>
              <a:t>Most important</a:t>
            </a:r>
          </a:p>
        </p:txBody>
      </p:sp>
    </p:spTree>
    <p:extLst>
      <p:ext uri="{BB962C8B-B14F-4D97-AF65-F5344CB8AC3E}">
        <p14:creationId xmlns:p14="http://schemas.microsoft.com/office/powerpoint/2010/main" val="4144009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3764126" y="7652084"/>
            <a:ext cx="2767263" cy="938463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" name="TextBox 2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4" name="Rectangle 1"/>
          <p:cNvSpPr>
            <a:spLocks/>
          </p:cNvSpPr>
          <p:nvPr/>
        </p:nvSpPr>
        <p:spPr bwMode="auto">
          <a:xfrm>
            <a:off x="1675274" y="1108042"/>
            <a:ext cx="6060955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Understand Terms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126924" y="2261905"/>
            <a:ext cx="642996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Person Group</a:t>
            </a:r>
            <a:endParaRPr lang="vi-VN" sz="8000" dirty="0">
              <a:latin typeface="+mj-lt"/>
            </a:endParaRPr>
          </a:p>
        </p:txBody>
      </p:sp>
      <p:pic>
        <p:nvPicPr>
          <p:cNvPr id="46082" name="Picture 2" descr="https://portalstoragewuprod.azureedge.net/media/Default/Documentation/Face/Images/group.image.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9795" y="3821083"/>
            <a:ext cx="10179637" cy="9275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3032095" y="5144522"/>
            <a:ext cx="8108310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857250" indent="-8572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6000" dirty="0" smtClean="0">
                <a:latin typeface="+mj-lt"/>
              </a:rPr>
              <a:t>Most important</a:t>
            </a:r>
          </a:p>
          <a:p>
            <a:pPr marL="857250" indent="-8572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6000" dirty="0" smtClean="0">
                <a:latin typeface="+mj-lt"/>
              </a:rPr>
              <a:t>Unique for each user</a:t>
            </a:r>
          </a:p>
        </p:txBody>
      </p:sp>
    </p:spTree>
    <p:extLst>
      <p:ext uri="{BB962C8B-B14F-4D97-AF65-F5344CB8AC3E}">
        <p14:creationId xmlns:p14="http://schemas.microsoft.com/office/powerpoint/2010/main" val="3323947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764126" y="7652084"/>
            <a:ext cx="2767263" cy="938463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" name="TextBox 2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4" name="Rectangle 1"/>
          <p:cNvSpPr>
            <a:spLocks/>
          </p:cNvSpPr>
          <p:nvPr/>
        </p:nvSpPr>
        <p:spPr bwMode="auto">
          <a:xfrm>
            <a:off x="1675274" y="1108042"/>
            <a:ext cx="6060955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Understand Terms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126924" y="2261905"/>
            <a:ext cx="642996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Person Group</a:t>
            </a:r>
            <a:endParaRPr lang="vi-VN" sz="8000" dirty="0">
              <a:latin typeface="+mj-lt"/>
            </a:endParaRPr>
          </a:p>
        </p:txBody>
      </p:sp>
      <p:pic>
        <p:nvPicPr>
          <p:cNvPr id="46082" name="Picture 2" descr="https://portalstoragewuprod.azureedge.net/media/Default/Documentation/Face/Images/group.image.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9795" y="3821083"/>
            <a:ext cx="10179637" cy="9275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3032095" y="5144522"/>
            <a:ext cx="10527241" cy="5632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857250" indent="-8572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6000" dirty="0" smtClean="0">
                <a:latin typeface="+mj-lt"/>
              </a:rPr>
              <a:t>Most important</a:t>
            </a:r>
          </a:p>
          <a:p>
            <a:pPr marL="857250" indent="-8572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6000" dirty="0" smtClean="0">
                <a:latin typeface="+mj-lt"/>
              </a:rPr>
              <a:t>Unique for each user</a:t>
            </a:r>
          </a:p>
          <a:p>
            <a:pPr marL="857250" indent="-8572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6000" dirty="0" smtClean="0">
                <a:latin typeface="+mj-lt"/>
              </a:rPr>
              <a:t>Contains up to 1000 Person</a:t>
            </a:r>
            <a:endParaRPr lang="vi-VN" sz="6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83627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4" name="Rectangle 1"/>
          <p:cNvSpPr>
            <a:spLocks/>
          </p:cNvSpPr>
          <p:nvPr/>
        </p:nvSpPr>
        <p:spPr bwMode="auto">
          <a:xfrm>
            <a:off x="1675274" y="1108042"/>
            <a:ext cx="6060955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Understand Terms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685042" y="2261905"/>
            <a:ext cx="331372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Person</a:t>
            </a:r>
            <a:endParaRPr lang="vi-VN" sz="8000" dirty="0">
              <a:latin typeface="+mj-lt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t="9076" r="1477" b="8433"/>
          <a:stretch/>
        </p:blipFill>
        <p:spPr>
          <a:xfrm>
            <a:off x="2877671" y="4229100"/>
            <a:ext cx="7611036" cy="857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852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4" name="Rectangle 1"/>
          <p:cNvSpPr>
            <a:spLocks/>
          </p:cNvSpPr>
          <p:nvPr/>
        </p:nvSpPr>
        <p:spPr bwMode="auto">
          <a:xfrm>
            <a:off x="1675274" y="1108042"/>
            <a:ext cx="6060955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Understand Terms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685042" y="2261905"/>
            <a:ext cx="331372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Person</a:t>
            </a:r>
            <a:endParaRPr lang="vi-VN" sz="8000" dirty="0">
              <a:latin typeface="+mj-lt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t="9076" r="1477" b="8433"/>
          <a:stretch/>
        </p:blipFill>
        <p:spPr>
          <a:xfrm>
            <a:off x="2877671" y="4229100"/>
            <a:ext cx="7611036" cy="85725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1586753" y="5144522"/>
            <a:ext cx="12707325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857250" indent="-8572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6000" dirty="0">
                <a:latin typeface="+mj-lt"/>
              </a:rPr>
              <a:t>Belong to </a:t>
            </a:r>
            <a:r>
              <a:rPr lang="en-US" sz="6000" dirty="0" smtClean="0">
                <a:latin typeface="+mj-lt"/>
              </a:rPr>
              <a:t>an </a:t>
            </a:r>
            <a:r>
              <a:rPr lang="en-US" sz="6000" dirty="0">
                <a:latin typeface="+mj-lt"/>
              </a:rPr>
              <a:t>unique Person Group</a:t>
            </a:r>
            <a:endParaRPr lang="en-US" sz="6000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94821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705754" y="1108042"/>
            <a:ext cx="4169411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Our Solution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09904" y="6309301"/>
            <a:ext cx="18162302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600" dirty="0" smtClean="0">
                <a:latin typeface="+mj-lt"/>
              </a:rPr>
              <a:t>A system that can support blind person to identify People and Objects around them.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endParaRPr lang="en-US" sz="6600" dirty="0">
              <a:latin typeface="+mj-lt"/>
            </a:endParaRP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600" dirty="0">
                <a:latin typeface="+mj-lt"/>
              </a:rPr>
              <a:t>Support blind person to communicate with the application by their own voice.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endParaRPr lang="vi-VN" sz="6600" dirty="0"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786188" y="2877675"/>
            <a:ext cx="1628698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1" dirty="0" smtClean="0">
                <a:latin typeface="+mj-lt"/>
              </a:rPr>
              <a:t>See4U</a:t>
            </a:r>
            <a:r>
              <a:rPr lang="en-US" sz="8000" dirty="0" smtClean="0">
                <a:latin typeface="+mj-lt"/>
              </a:rPr>
              <a:t> – A Portable Assistance for Blind Person</a:t>
            </a:r>
            <a:endParaRPr lang="vi-VN" sz="8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67906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5352295" y="7576887"/>
            <a:ext cx="6087979" cy="1055513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" name="TextBox 2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4" name="Rectangle 1"/>
          <p:cNvSpPr>
            <a:spLocks/>
          </p:cNvSpPr>
          <p:nvPr/>
        </p:nvSpPr>
        <p:spPr bwMode="auto">
          <a:xfrm>
            <a:off x="1675274" y="1108042"/>
            <a:ext cx="6060955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Understand Terms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685042" y="2261905"/>
            <a:ext cx="331372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Person</a:t>
            </a:r>
            <a:endParaRPr lang="vi-VN" sz="8000" dirty="0">
              <a:latin typeface="+mj-lt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t="9076" r="1477" b="8433"/>
          <a:stretch/>
        </p:blipFill>
        <p:spPr>
          <a:xfrm>
            <a:off x="2877671" y="4229100"/>
            <a:ext cx="7611036" cy="85725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1586753" y="5144522"/>
            <a:ext cx="12707325" cy="3487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857250" indent="-8572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6000" dirty="0">
                <a:latin typeface="+mj-lt"/>
              </a:rPr>
              <a:t>Belong to </a:t>
            </a:r>
            <a:r>
              <a:rPr lang="en-US" sz="6000" dirty="0" smtClean="0">
                <a:latin typeface="+mj-lt"/>
              </a:rPr>
              <a:t>an </a:t>
            </a:r>
            <a:r>
              <a:rPr lang="en-US" sz="6000" dirty="0">
                <a:latin typeface="+mj-lt"/>
              </a:rPr>
              <a:t>unique Person </a:t>
            </a:r>
            <a:r>
              <a:rPr lang="en-US" sz="6000" dirty="0" smtClean="0">
                <a:latin typeface="+mj-lt"/>
              </a:rPr>
              <a:t>Group</a:t>
            </a:r>
          </a:p>
          <a:p>
            <a:pPr marL="857250" indent="-8572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6000" dirty="0" smtClean="0">
                <a:latin typeface="+mj-lt"/>
              </a:rPr>
              <a:t>Have an unique Person ID</a:t>
            </a:r>
          </a:p>
        </p:txBody>
      </p:sp>
    </p:spTree>
    <p:extLst>
      <p:ext uri="{BB962C8B-B14F-4D97-AF65-F5344CB8AC3E}">
        <p14:creationId xmlns:p14="http://schemas.microsoft.com/office/powerpoint/2010/main" val="4018580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5352295" y="7576887"/>
            <a:ext cx="6087979" cy="1055513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" name="TextBox 2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4" name="Rectangle 1"/>
          <p:cNvSpPr>
            <a:spLocks/>
          </p:cNvSpPr>
          <p:nvPr/>
        </p:nvSpPr>
        <p:spPr bwMode="auto">
          <a:xfrm>
            <a:off x="1675274" y="1108042"/>
            <a:ext cx="6060955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Understand Terms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685042" y="2261905"/>
            <a:ext cx="331372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Person</a:t>
            </a:r>
            <a:endParaRPr lang="vi-VN" sz="8000" dirty="0">
              <a:latin typeface="+mj-lt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t="9076" r="1477" b="8433"/>
          <a:stretch/>
        </p:blipFill>
        <p:spPr>
          <a:xfrm>
            <a:off x="2877671" y="4229100"/>
            <a:ext cx="7611036" cy="85725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1586753" y="5144522"/>
            <a:ext cx="12707325" cy="5632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857250" indent="-8572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6000" dirty="0">
                <a:latin typeface="+mj-lt"/>
              </a:rPr>
              <a:t>Belong to </a:t>
            </a:r>
            <a:r>
              <a:rPr lang="en-US" sz="6000" dirty="0" smtClean="0">
                <a:latin typeface="+mj-lt"/>
              </a:rPr>
              <a:t>an </a:t>
            </a:r>
            <a:r>
              <a:rPr lang="en-US" sz="6000" dirty="0">
                <a:latin typeface="+mj-lt"/>
              </a:rPr>
              <a:t>unique Person </a:t>
            </a:r>
            <a:r>
              <a:rPr lang="en-US" sz="6000" dirty="0" smtClean="0">
                <a:latin typeface="+mj-lt"/>
              </a:rPr>
              <a:t>Group</a:t>
            </a:r>
          </a:p>
          <a:p>
            <a:pPr marL="857250" indent="-8572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6000" dirty="0">
                <a:latin typeface="+mj-lt"/>
              </a:rPr>
              <a:t>Have </a:t>
            </a:r>
            <a:r>
              <a:rPr lang="en-US" sz="6000" dirty="0" smtClean="0">
                <a:latin typeface="+mj-lt"/>
              </a:rPr>
              <a:t>an </a:t>
            </a:r>
            <a:r>
              <a:rPr lang="en-US" sz="6000" dirty="0">
                <a:latin typeface="+mj-lt"/>
              </a:rPr>
              <a:t>unique Person ID</a:t>
            </a:r>
            <a:endParaRPr lang="en-US" sz="6000" dirty="0" smtClean="0">
              <a:latin typeface="+mj-lt"/>
            </a:endParaRPr>
          </a:p>
          <a:p>
            <a:pPr marL="857250" indent="-8572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6000" dirty="0">
                <a:latin typeface="+mj-lt"/>
              </a:rPr>
              <a:t>Have Name, Description</a:t>
            </a:r>
            <a:endParaRPr lang="en-US" sz="6000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86609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5352295" y="7576887"/>
            <a:ext cx="6087979" cy="1055513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" name="TextBox 2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4" name="Rectangle 1"/>
          <p:cNvSpPr>
            <a:spLocks/>
          </p:cNvSpPr>
          <p:nvPr/>
        </p:nvSpPr>
        <p:spPr bwMode="auto">
          <a:xfrm>
            <a:off x="1675274" y="1108042"/>
            <a:ext cx="6060955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Understand Terms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685042" y="2261905"/>
            <a:ext cx="331372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Person</a:t>
            </a:r>
            <a:endParaRPr lang="vi-VN" sz="8000" dirty="0">
              <a:latin typeface="+mj-lt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t="9076" r="1477" b="8433"/>
          <a:stretch/>
        </p:blipFill>
        <p:spPr>
          <a:xfrm>
            <a:off x="2877671" y="4229100"/>
            <a:ext cx="7611036" cy="85725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1586753" y="5144522"/>
            <a:ext cx="12707325" cy="7478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857250" indent="-8572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6000" dirty="0">
                <a:latin typeface="+mj-lt"/>
              </a:rPr>
              <a:t>Belong to </a:t>
            </a:r>
            <a:r>
              <a:rPr lang="en-US" sz="6000" dirty="0" smtClean="0">
                <a:latin typeface="+mj-lt"/>
              </a:rPr>
              <a:t>an </a:t>
            </a:r>
            <a:r>
              <a:rPr lang="en-US" sz="6000" dirty="0">
                <a:latin typeface="+mj-lt"/>
              </a:rPr>
              <a:t>unique Person Group</a:t>
            </a:r>
          </a:p>
          <a:p>
            <a:pPr marL="857250" indent="-8572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6000" dirty="0">
                <a:latin typeface="+mj-lt"/>
              </a:rPr>
              <a:t>Have </a:t>
            </a:r>
            <a:r>
              <a:rPr lang="en-US" sz="6000" dirty="0" smtClean="0">
                <a:latin typeface="+mj-lt"/>
              </a:rPr>
              <a:t>an </a:t>
            </a:r>
            <a:r>
              <a:rPr lang="en-US" sz="6000" dirty="0">
                <a:latin typeface="+mj-lt"/>
              </a:rPr>
              <a:t>unique Person ID</a:t>
            </a:r>
          </a:p>
          <a:p>
            <a:pPr marL="857250" indent="-8572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6000" dirty="0">
                <a:latin typeface="+mj-lt"/>
              </a:rPr>
              <a:t>Have Name, Description</a:t>
            </a:r>
          </a:p>
          <a:p>
            <a:pPr marL="857250" indent="-8572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6000" dirty="0" smtClean="0">
                <a:latin typeface="+mj-lt"/>
              </a:rPr>
              <a:t>Have up to 248 faces.</a:t>
            </a:r>
            <a:endParaRPr lang="vi-VN" sz="6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67397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6604631" y="5711589"/>
            <a:ext cx="6087979" cy="1055513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8" name="TextBox 7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9" name="Rectangle 1"/>
          <p:cNvSpPr>
            <a:spLocks/>
          </p:cNvSpPr>
          <p:nvPr/>
        </p:nvSpPr>
        <p:spPr bwMode="auto">
          <a:xfrm>
            <a:off x="1675274" y="1108042"/>
            <a:ext cx="6060955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Understand Terms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188385" y="2261905"/>
            <a:ext cx="230704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Face</a:t>
            </a:r>
            <a:endParaRPr lang="vi-VN" sz="8000" dirty="0"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5751" y="9995946"/>
            <a:ext cx="2486792" cy="331572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5751" y="2923624"/>
            <a:ext cx="2486792" cy="331572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5751" y="6459785"/>
            <a:ext cx="2486792" cy="3315722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0259398" y="5127108"/>
            <a:ext cx="1243321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857250" indent="-8572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6000" dirty="0" smtClean="0">
                <a:latin typeface="+mj-lt"/>
              </a:rPr>
              <a:t>Have an unique Persisted Face ID</a:t>
            </a:r>
            <a:endParaRPr lang="vi-VN" sz="6000" dirty="0">
              <a:latin typeface="+mj-lt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79019" y="7330726"/>
            <a:ext cx="240161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latin typeface="+mj-lt"/>
              </a:rPr>
              <a:t>Hà Quân</a:t>
            </a:r>
            <a:endParaRPr lang="vi-VN" sz="4400" dirty="0">
              <a:latin typeface="+mj-lt"/>
            </a:endParaRPr>
          </a:p>
        </p:txBody>
      </p:sp>
      <p:sp>
        <p:nvSpPr>
          <p:cNvPr id="18" name="Left Brace 17"/>
          <p:cNvSpPr/>
          <p:nvPr/>
        </p:nvSpPr>
        <p:spPr>
          <a:xfrm>
            <a:off x="3658194" y="2732673"/>
            <a:ext cx="678426" cy="10578995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603591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6604631" y="5711589"/>
            <a:ext cx="6087979" cy="1055513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8" name="TextBox 7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9" name="Rectangle 1"/>
          <p:cNvSpPr>
            <a:spLocks/>
          </p:cNvSpPr>
          <p:nvPr/>
        </p:nvSpPr>
        <p:spPr bwMode="auto">
          <a:xfrm>
            <a:off x="1675274" y="1108042"/>
            <a:ext cx="6060955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Understand Terms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188385" y="2261905"/>
            <a:ext cx="230704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Face</a:t>
            </a:r>
            <a:endParaRPr lang="vi-VN" sz="8000" dirty="0"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5751" y="9995946"/>
            <a:ext cx="2486792" cy="331572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5751" y="2923624"/>
            <a:ext cx="2486792" cy="331572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5751" y="6459785"/>
            <a:ext cx="2486792" cy="3315722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0259398" y="5127108"/>
            <a:ext cx="12433212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857250" indent="-8572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6000" dirty="0" smtClean="0">
                <a:latin typeface="+mj-lt"/>
              </a:rPr>
              <a:t>Have an unique Persisted Face ID</a:t>
            </a:r>
          </a:p>
          <a:p>
            <a:pPr marL="857250" indent="-8572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6000" dirty="0" smtClean="0">
                <a:latin typeface="+mj-lt"/>
              </a:rPr>
              <a:t>Belong to a certain Person</a:t>
            </a:r>
            <a:endParaRPr lang="vi-VN" sz="6000" dirty="0">
              <a:latin typeface="+mj-lt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79019" y="7330726"/>
            <a:ext cx="240161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latin typeface="+mj-lt"/>
              </a:rPr>
              <a:t>Hà Quân</a:t>
            </a:r>
            <a:endParaRPr lang="vi-VN" sz="4400" dirty="0">
              <a:latin typeface="+mj-lt"/>
            </a:endParaRPr>
          </a:p>
        </p:txBody>
      </p:sp>
      <p:sp>
        <p:nvSpPr>
          <p:cNvPr id="18" name="Left Brace 17"/>
          <p:cNvSpPr/>
          <p:nvPr/>
        </p:nvSpPr>
        <p:spPr>
          <a:xfrm>
            <a:off x="3658194" y="2791667"/>
            <a:ext cx="678426" cy="10578995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945277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4" name="Rectangle 1"/>
          <p:cNvSpPr>
            <a:spLocks/>
          </p:cNvSpPr>
          <p:nvPr/>
        </p:nvSpPr>
        <p:spPr bwMode="auto">
          <a:xfrm>
            <a:off x="1675274" y="1108042"/>
            <a:ext cx="4695196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Train a Person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302982" y="2261905"/>
            <a:ext cx="807785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Summary –Terms</a:t>
            </a:r>
            <a:endParaRPr lang="vi-VN" sz="8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36536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9106147" y="4981074"/>
            <a:ext cx="3561348" cy="6913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" name="TextBox 2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4" name="Rectangle 1"/>
          <p:cNvSpPr>
            <a:spLocks/>
          </p:cNvSpPr>
          <p:nvPr/>
        </p:nvSpPr>
        <p:spPr bwMode="auto">
          <a:xfrm>
            <a:off x="1675274" y="1108042"/>
            <a:ext cx="4695196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Train a Person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Oval 1"/>
          <p:cNvSpPr/>
          <p:nvPr/>
        </p:nvSpPr>
        <p:spPr>
          <a:xfrm>
            <a:off x="1288748" y="4518212"/>
            <a:ext cx="14334565" cy="7611035"/>
          </a:xfrm>
          <a:prstGeom prst="ellipse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1" name="TextBox 10"/>
          <p:cNvSpPr txBox="1"/>
          <p:nvPr/>
        </p:nvSpPr>
        <p:spPr>
          <a:xfrm>
            <a:off x="4341231" y="5379986"/>
            <a:ext cx="46257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 smtClean="0">
                <a:latin typeface="+mj-lt"/>
              </a:rPr>
              <a:t>Person Group</a:t>
            </a:r>
            <a:endParaRPr lang="vi-VN" sz="5400" dirty="0"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302982" y="2261905"/>
            <a:ext cx="807785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Summary –Terms</a:t>
            </a:r>
            <a:endParaRPr lang="vi-VN" sz="8000" dirty="0"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6699832" y="4225824"/>
            <a:ext cx="642486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 smtClean="0">
                <a:latin typeface="+mj-lt"/>
              </a:rPr>
              <a:t>A User will have an unique Person Group.</a:t>
            </a:r>
            <a:endParaRPr lang="vi-VN" sz="4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95753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17144469" y="7632429"/>
            <a:ext cx="2202310" cy="6913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6" name="Rectangle 15"/>
          <p:cNvSpPr/>
          <p:nvPr/>
        </p:nvSpPr>
        <p:spPr>
          <a:xfrm>
            <a:off x="19106147" y="4981074"/>
            <a:ext cx="3561348" cy="6913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" name="TextBox 2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4" name="Rectangle 1"/>
          <p:cNvSpPr>
            <a:spLocks/>
          </p:cNvSpPr>
          <p:nvPr/>
        </p:nvSpPr>
        <p:spPr bwMode="auto">
          <a:xfrm>
            <a:off x="1675274" y="1108042"/>
            <a:ext cx="4695196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Train a Person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2809904" y="6602546"/>
            <a:ext cx="11931232" cy="5023573"/>
          </a:xfrm>
          <a:prstGeom prst="ellipse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1" name="Oval 10"/>
          <p:cNvSpPr/>
          <p:nvPr/>
        </p:nvSpPr>
        <p:spPr>
          <a:xfrm>
            <a:off x="1288748" y="4518212"/>
            <a:ext cx="14334565" cy="7611035"/>
          </a:xfrm>
          <a:prstGeom prst="ellipse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4" name="TextBox 13"/>
          <p:cNvSpPr txBox="1"/>
          <p:nvPr/>
        </p:nvSpPr>
        <p:spPr>
          <a:xfrm>
            <a:off x="4341231" y="5379986"/>
            <a:ext cx="46257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 smtClean="0">
                <a:latin typeface="+mj-lt"/>
              </a:rPr>
              <a:t>Person Group</a:t>
            </a:r>
            <a:endParaRPr lang="vi-VN" sz="5400" dirty="0">
              <a:latin typeface="+mj-l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663960" y="7382356"/>
            <a:ext cx="46257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 smtClean="0">
                <a:latin typeface="+mj-lt"/>
              </a:rPr>
              <a:t>Person</a:t>
            </a:r>
            <a:endParaRPr lang="vi-VN" sz="5400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302982" y="2261905"/>
            <a:ext cx="807785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Summary –Terms</a:t>
            </a:r>
            <a:endParaRPr lang="vi-VN" sz="8000" dirty="0">
              <a:latin typeface="+mj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6699832" y="4225824"/>
            <a:ext cx="6424863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 smtClean="0">
                <a:latin typeface="+mj-lt"/>
              </a:rPr>
              <a:t>A User will have an unique Person Group.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4400" dirty="0">
              <a:latin typeface="+mj-l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 smtClean="0">
                <a:latin typeface="+mj-lt"/>
              </a:rPr>
              <a:t>A Person Group will contains different People.</a:t>
            </a:r>
            <a:endParaRPr lang="vi-VN" sz="4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23322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19783425" y="9628738"/>
            <a:ext cx="1656849" cy="6913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9" name="Rectangle 18"/>
          <p:cNvSpPr/>
          <p:nvPr/>
        </p:nvSpPr>
        <p:spPr>
          <a:xfrm>
            <a:off x="17325473" y="7689406"/>
            <a:ext cx="1780674" cy="6913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8" name="Rectangle 17"/>
          <p:cNvSpPr/>
          <p:nvPr/>
        </p:nvSpPr>
        <p:spPr>
          <a:xfrm>
            <a:off x="19106147" y="4981074"/>
            <a:ext cx="3561348" cy="6913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" name="TextBox 2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4" name="Rectangle 1"/>
          <p:cNvSpPr>
            <a:spLocks/>
          </p:cNvSpPr>
          <p:nvPr/>
        </p:nvSpPr>
        <p:spPr bwMode="auto">
          <a:xfrm>
            <a:off x="1675274" y="1108042"/>
            <a:ext cx="4695196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Train a Person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2809904" y="6602546"/>
            <a:ext cx="11931232" cy="5023573"/>
          </a:xfrm>
          <a:prstGeom prst="ellipse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1" name="Oval 10"/>
          <p:cNvSpPr/>
          <p:nvPr/>
        </p:nvSpPr>
        <p:spPr>
          <a:xfrm>
            <a:off x="1288748" y="4518212"/>
            <a:ext cx="14334565" cy="7611035"/>
          </a:xfrm>
          <a:prstGeom prst="ellipse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2" name="TextBox 11"/>
          <p:cNvSpPr txBox="1"/>
          <p:nvPr/>
        </p:nvSpPr>
        <p:spPr>
          <a:xfrm>
            <a:off x="4341231" y="5379986"/>
            <a:ext cx="46257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 smtClean="0">
                <a:latin typeface="+mj-lt"/>
              </a:rPr>
              <a:t>Person Group</a:t>
            </a:r>
            <a:endParaRPr lang="vi-VN" sz="5400" dirty="0">
              <a:latin typeface="+mj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663960" y="7382356"/>
            <a:ext cx="46257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 smtClean="0">
                <a:latin typeface="+mj-lt"/>
              </a:rPr>
              <a:t>Person</a:t>
            </a:r>
            <a:endParaRPr lang="vi-VN" sz="5400" dirty="0">
              <a:latin typeface="+mj-lt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6369912" y="8511183"/>
            <a:ext cx="7050253" cy="2511786"/>
          </a:xfrm>
          <a:prstGeom prst="ellipse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5" name="TextBox 14"/>
          <p:cNvSpPr txBox="1"/>
          <p:nvPr/>
        </p:nvSpPr>
        <p:spPr>
          <a:xfrm>
            <a:off x="7716115" y="9249424"/>
            <a:ext cx="46257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 smtClean="0">
                <a:latin typeface="+mj-lt"/>
              </a:rPr>
              <a:t>Faces</a:t>
            </a:r>
            <a:endParaRPr lang="vi-VN" sz="5400" dirty="0">
              <a:latin typeface="+mj-l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302982" y="2261905"/>
            <a:ext cx="807785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Summary –Terms</a:t>
            </a:r>
            <a:endParaRPr lang="vi-VN" sz="8000" dirty="0">
              <a:latin typeface="+mj-lt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6699832" y="4225824"/>
            <a:ext cx="6424863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 smtClean="0">
                <a:latin typeface="+mj-lt"/>
              </a:rPr>
              <a:t>A User will have an unique Person Group.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4400" dirty="0">
              <a:latin typeface="+mj-l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 smtClean="0">
                <a:latin typeface="+mj-lt"/>
              </a:rPr>
              <a:t>A Person Group will contains different People.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4400" dirty="0">
              <a:latin typeface="+mj-l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 smtClean="0">
                <a:latin typeface="+mj-lt"/>
              </a:rPr>
              <a:t>Each Person will have their own Faces.</a:t>
            </a:r>
            <a:endParaRPr lang="vi-VN" sz="4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31141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541830" y="2261905"/>
            <a:ext cx="760015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Training Process</a:t>
            </a:r>
            <a:endParaRPr lang="vi-VN" sz="8000" dirty="0"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4695196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Train a Person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575564" y="4257698"/>
            <a:ext cx="6947736" cy="63248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indent="-742950">
              <a:lnSpc>
                <a:spcPct val="250000"/>
              </a:lnSpc>
              <a:buFont typeface="+mj-lt"/>
              <a:buAutoNum type="arabicPeriod"/>
            </a:pPr>
            <a:r>
              <a:rPr lang="en-US" sz="5400" b="1" dirty="0" smtClean="0">
                <a:latin typeface="+mj-lt"/>
              </a:rPr>
              <a:t>Create New Person</a:t>
            </a:r>
          </a:p>
          <a:p>
            <a:pPr marL="742950" indent="-742950">
              <a:lnSpc>
                <a:spcPct val="250000"/>
              </a:lnSpc>
              <a:buFont typeface="+mj-lt"/>
              <a:buAutoNum type="arabicPeriod"/>
            </a:pPr>
            <a:r>
              <a:rPr lang="en-US" sz="5400" b="1" dirty="0" smtClean="0">
                <a:latin typeface="+mj-lt"/>
              </a:rPr>
              <a:t>Add Person Face</a:t>
            </a:r>
          </a:p>
          <a:p>
            <a:pPr marL="742950" indent="-742950">
              <a:lnSpc>
                <a:spcPct val="250000"/>
              </a:lnSpc>
              <a:buFont typeface="+mj-lt"/>
              <a:buAutoNum type="arabicPeriod"/>
            </a:pPr>
            <a:r>
              <a:rPr lang="en-US" sz="5400" b="1" dirty="0" smtClean="0">
                <a:latin typeface="+mj-lt"/>
              </a:rPr>
              <a:t>Training</a:t>
            </a:r>
            <a:endParaRPr lang="vi-VN" sz="54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55408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6193729" y="3792169"/>
            <a:ext cx="7315200" cy="1222283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1727" y="6430429"/>
            <a:ext cx="3770789" cy="349052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409902" y="10782127"/>
            <a:ext cx="36215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 smtClean="0">
                <a:latin typeface="+mj-lt"/>
              </a:rPr>
              <a:t>Identify Person</a:t>
            </a:r>
            <a:endParaRPr lang="vi-VN" sz="4000" dirty="0">
              <a:latin typeface="+mj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994866" y="10782126"/>
            <a:ext cx="380104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 smtClean="0">
                <a:latin typeface="+mj-lt"/>
              </a:rPr>
              <a:t>Identify Objects</a:t>
            </a:r>
            <a:endParaRPr lang="vi-VN" sz="4000" dirty="0">
              <a:latin typeface="+mj-lt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6806" y="6464476"/>
            <a:ext cx="3697226" cy="3422431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052052" y="3792169"/>
            <a:ext cx="22990318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 smtClean="0">
                <a:latin typeface="+mj-lt"/>
              </a:rPr>
              <a:t>See4U</a:t>
            </a:r>
            <a:r>
              <a:rPr lang="en-US" sz="6600" dirty="0" smtClean="0">
                <a:latin typeface="+mj-lt"/>
              </a:rPr>
              <a:t> helps blind person to recognize People and Objects around them</a:t>
            </a:r>
            <a:endParaRPr lang="vi-VN" sz="4800" dirty="0">
              <a:latin typeface="+mj-lt"/>
            </a:endParaRPr>
          </a:p>
        </p:txBody>
      </p:sp>
      <p:sp>
        <p:nvSpPr>
          <p:cNvPr id="9" name="Rectangle 1"/>
          <p:cNvSpPr>
            <a:spLocks/>
          </p:cNvSpPr>
          <p:nvPr/>
        </p:nvSpPr>
        <p:spPr bwMode="auto">
          <a:xfrm>
            <a:off x="1705754" y="1108042"/>
            <a:ext cx="4695196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Main Features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5308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541830" y="2261905"/>
            <a:ext cx="760015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Training Process</a:t>
            </a:r>
            <a:endParaRPr lang="vi-VN" sz="8000" dirty="0"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4695196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Train a Person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575564" y="4257698"/>
            <a:ext cx="6947736" cy="63248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indent="-742950">
              <a:lnSpc>
                <a:spcPct val="250000"/>
              </a:lnSpc>
              <a:buFont typeface="+mj-lt"/>
              <a:buAutoNum type="arabicPeriod"/>
            </a:pPr>
            <a:r>
              <a:rPr lang="en-US" sz="5400" b="1" dirty="0" smtClean="0">
                <a:latin typeface="+mj-lt"/>
              </a:rPr>
              <a:t>Create New Person</a:t>
            </a:r>
          </a:p>
          <a:p>
            <a:pPr marL="742950" indent="-742950">
              <a:lnSpc>
                <a:spcPct val="250000"/>
              </a:lnSpc>
              <a:buFont typeface="+mj-lt"/>
              <a:buAutoNum type="arabicPeriod"/>
            </a:pPr>
            <a:r>
              <a:rPr lang="en-US" sz="5400" b="1" dirty="0" smtClean="0">
                <a:latin typeface="+mj-lt"/>
              </a:rPr>
              <a:t>Add Person Face</a:t>
            </a:r>
          </a:p>
          <a:p>
            <a:pPr marL="742950" indent="-742950">
              <a:lnSpc>
                <a:spcPct val="250000"/>
              </a:lnSpc>
              <a:buFont typeface="+mj-lt"/>
              <a:buAutoNum type="arabicPeriod"/>
            </a:pPr>
            <a:r>
              <a:rPr lang="en-US" sz="5400" b="1" dirty="0" smtClean="0">
                <a:latin typeface="+mj-lt"/>
              </a:rPr>
              <a:t>Training</a:t>
            </a:r>
            <a:endParaRPr lang="vi-VN" sz="5400" b="1" dirty="0">
              <a:latin typeface="+mj-lt"/>
            </a:endParaRPr>
          </a:p>
        </p:txBody>
      </p:sp>
      <p:sp>
        <p:nvSpPr>
          <p:cNvPr id="2" name="Right Arrow 1"/>
          <p:cNvSpPr/>
          <p:nvPr/>
        </p:nvSpPr>
        <p:spPr>
          <a:xfrm>
            <a:off x="5933101" y="5405718"/>
            <a:ext cx="2339788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76696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6384761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Create New Person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6267" y="1995226"/>
            <a:ext cx="3334552" cy="1855629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7722550" y="1344905"/>
            <a:ext cx="5881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Microsoft Cognitive Service</a:t>
            </a:r>
            <a:endParaRPr lang="vi-VN" dirty="0">
              <a:latin typeface="+mj-lt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2129" y="5502864"/>
            <a:ext cx="2780959" cy="2780959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1898007" y="796065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User</a:t>
            </a:r>
            <a:endParaRPr lang="vi-VN" dirty="0">
              <a:latin typeface="+mj-lt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9420229" y="196608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147" y="2612418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60" name="Straight Connector 59"/>
          <p:cNvCxnSpPr>
            <a:stCxn id="56" idx="1"/>
          </p:cNvCxnSpPr>
          <p:nvPr/>
        </p:nvCxnSpPr>
        <p:spPr>
          <a:xfrm flipH="1">
            <a:off x="7261412" y="3044266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7261412" y="304426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flipH="1">
            <a:off x="12711513" y="3049497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14208248" y="3044265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7261412" y="12898714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 flipH="1" flipV="1">
            <a:off x="17104660" y="3116094"/>
            <a:ext cx="1919469" cy="523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17104659" y="3116094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flipH="1">
            <a:off x="22358681" y="3121325"/>
            <a:ext cx="169281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24051495" y="3116093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17104659" y="12970542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9672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6384761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Create New Person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6267" y="1995226"/>
            <a:ext cx="3334552" cy="1855629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7722550" y="1344905"/>
            <a:ext cx="5881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Microsoft Cognitive Service</a:t>
            </a:r>
            <a:endParaRPr lang="vi-VN" dirty="0">
              <a:latin typeface="+mj-lt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2129" y="5502864"/>
            <a:ext cx="2780959" cy="2780959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1898007" y="796065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User</a:t>
            </a:r>
            <a:endParaRPr lang="vi-VN" dirty="0">
              <a:latin typeface="+mj-lt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9420229" y="196608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147" y="2612418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60" name="Straight Connector 59"/>
          <p:cNvCxnSpPr>
            <a:stCxn id="56" idx="1"/>
          </p:cNvCxnSpPr>
          <p:nvPr/>
        </p:nvCxnSpPr>
        <p:spPr>
          <a:xfrm flipH="1">
            <a:off x="7261412" y="3044266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7261412" y="304426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flipH="1">
            <a:off x="12711513" y="3049497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14208248" y="3044265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7261412" y="12898714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 flipH="1" flipV="1">
            <a:off x="17104660" y="3116094"/>
            <a:ext cx="1919469" cy="523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17104659" y="3116094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flipH="1">
            <a:off x="22358681" y="3121325"/>
            <a:ext cx="169281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24051495" y="3116093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17104659" y="12970542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/>
          <p:cNvCxnSpPr/>
          <p:nvPr/>
        </p:nvCxnSpPr>
        <p:spPr>
          <a:xfrm>
            <a:off x="4803372" y="7671267"/>
            <a:ext cx="213531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TextBox 115"/>
          <p:cNvSpPr txBox="1"/>
          <p:nvPr/>
        </p:nvSpPr>
        <p:spPr>
          <a:xfrm>
            <a:off x="4428451" y="6991161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1. Input</a:t>
            </a:r>
            <a:endParaRPr lang="vi-VN" dirty="0">
              <a:latin typeface="+mj-lt"/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4867654" y="7960657"/>
            <a:ext cx="1852123" cy="64633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Name</a:t>
            </a:r>
            <a:endParaRPr lang="vi-VN" dirty="0">
              <a:latin typeface="+mj-lt"/>
            </a:endParaRPr>
          </a:p>
        </p:txBody>
      </p:sp>
      <p:sp>
        <p:nvSpPr>
          <p:cNvPr id="118" name="TextBox 117"/>
          <p:cNvSpPr txBox="1"/>
          <p:nvPr/>
        </p:nvSpPr>
        <p:spPr>
          <a:xfrm>
            <a:off x="4401948" y="8799218"/>
            <a:ext cx="2682207" cy="64633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Description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9575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6384761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Create New Person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6267" y="1995226"/>
            <a:ext cx="3334552" cy="1855629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7722550" y="1344905"/>
            <a:ext cx="5881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Microsoft Cognitive Service</a:t>
            </a:r>
            <a:endParaRPr lang="vi-VN" dirty="0">
              <a:latin typeface="+mj-lt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2129" y="5502864"/>
            <a:ext cx="2780959" cy="2780959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1898007" y="796065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User</a:t>
            </a:r>
            <a:endParaRPr lang="vi-VN" dirty="0">
              <a:latin typeface="+mj-lt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9420229" y="196608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147" y="2612418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60" name="Straight Connector 59"/>
          <p:cNvCxnSpPr>
            <a:stCxn id="56" idx="1"/>
          </p:cNvCxnSpPr>
          <p:nvPr/>
        </p:nvCxnSpPr>
        <p:spPr>
          <a:xfrm flipH="1">
            <a:off x="7261412" y="3044266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7261412" y="304426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flipH="1">
            <a:off x="12711513" y="3049497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14208248" y="3044265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7261412" y="12898714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 flipH="1" flipV="1">
            <a:off x="17104660" y="3116094"/>
            <a:ext cx="1919469" cy="523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17104659" y="3116094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flipH="1">
            <a:off x="22358681" y="3121325"/>
            <a:ext cx="169281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24051495" y="3116093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17104659" y="12970542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/>
          <p:nvPr/>
        </p:nvCxnSpPr>
        <p:spPr>
          <a:xfrm>
            <a:off x="4803372" y="7671267"/>
            <a:ext cx="213531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/>
          <p:cNvSpPr txBox="1"/>
          <p:nvPr/>
        </p:nvSpPr>
        <p:spPr>
          <a:xfrm>
            <a:off x="4428451" y="6991161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1. Input</a:t>
            </a:r>
            <a:endParaRPr lang="vi-VN" dirty="0">
              <a:latin typeface="+mj-lt"/>
            </a:endParaRPr>
          </a:p>
        </p:txBody>
      </p:sp>
      <p:sp>
        <p:nvSpPr>
          <p:cNvPr id="91" name="Rectangle 90"/>
          <p:cNvSpPr/>
          <p:nvPr/>
        </p:nvSpPr>
        <p:spPr>
          <a:xfrm>
            <a:off x="7709242" y="3967316"/>
            <a:ext cx="6051176" cy="8633012"/>
          </a:xfrm>
          <a:prstGeom prst="rect">
            <a:avLst/>
          </a:prstGeom>
          <a:noFill/>
          <a:ln w="57150"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95" name="Straight Connector 94"/>
          <p:cNvCxnSpPr/>
          <p:nvPr/>
        </p:nvCxnSpPr>
        <p:spPr>
          <a:xfrm>
            <a:off x="7709242" y="5197545"/>
            <a:ext cx="6051176" cy="0"/>
          </a:xfrm>
          <a:prstGeom prst="line">
            <a:avLst/>
          </a:prstGeom>
          <a:ln w="57150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/>
          <p:cNvSpPr txBox="1"/>
          <p:nvPr/>
        </p:nvSpPr>
        <p:spPr>
          <a:xfrm>
            <a:off x="8932012" y="4197710"/>
            <a:ext cx="36166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 Group</a:t>
            </a:r>
            <a:endParaRPr lang="vi-VN" sz="4400" dirty="0">
              <a:latin typeface="+mj-lt"/>
            </a:endParaRPr>
          </a:p>
        </p:txBody>
      </p:sp>
      <p:sp>
        <p:nvSpPr>
          <p:cNvPr id="101" name="Rectangle 100"/>
          <p:cNvSpPr/>
          <p:nvPr/>
        </p:nvSpPr>
        <p:spPr>
          <a:xfrm>
            <a:off x="8116757" y="5530627"/>
            <a:ext cx="5343123" cy="5848907"/>
          </a:xfrm>
          <a:prstGeom prst="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102" name="Straight Connector 101"/>
          <p:cNvCxnSpPr/>
          <p:nvPr/>
        </p:nvCxnSpPr>
        <p:spPr>
          <a:xfrm>
            <a:off x="8116757" y="6473526"/>
            <a:ext cx="5343123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/>
          <p:cNvSpPr txBox="1"/>
          <p:nvPr/>
        </p:nvSpPr>
        <p:spPr>
          <a:xfrm>
            <a:off x="9831896" y="5554892"/>
            <a:ext cx="19046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</a:t>
            </a:r>
            <a:endParaRPr lang="vi-VN" sz="4400" dirty="0">
              <a:latin typeface="+mj-lt"/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8335220" y="6756705"/>
            <a:ext cx="362952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 smtClean="0">
                <a:latin typeface="+mj-lt"/>
              </a:rPr>
              <a:t>Name</a:t>
            </a:r>
          </a:p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 smtClean="0">
                <a:latin typeface="+mj-lt"/>
              </a:rPr>
              <a:t>Description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867654" y="7960657"/>
            <a:ext cx="1852123" cy="64633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Name</a:t>
            </a:r>
            <a:endParaRPr lang="vi-VN" dirty="0">
              <a:latin typeface="+mj-lt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4401948" y="8799218"/>
            <a:ext cx="2682207" cy="64633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Description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9178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6384761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Create New Person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6267" y="1995226"/>
            <a:ext cx="3334552" cy="1855629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7722550" y="1344905"/>
            <a:ext cx="5881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Microsoft Cognitive Service</a:t>
            </a:r>
            <a:endParaRPr lang="vi-VN" dirty="0">
              <a:latin typeface="+mj-lt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2129" y="5502864"/>
            <a:ext cx="2780959" cy="2780959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1898007" y="796065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User</a:t>
            </a:r>
            <a:endParaRPr lang="vi-VN" dirty="0">
              <a:latin typeface="+mj-lt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9420229" y="196608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147" y="2612418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60" name="Straight Connector 59"/>
          <p:cNvCxnSpPr>
            <a:stCxn id="56" idx="1"/>
          </p:cNvCxnSpPr>
          <p:nvPr/>
        </p:nvCxnSpPr>
        <p:spPr>
          <a:xfrm flipH="1">
            <a:off x="7261412" y="3044266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7261412" y="304426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flipH="1">
            <a:off x="12711513" y="3049497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14208248" y="3044265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7261412" y="12898714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 flipH="1" flipV="1">
            <a:off x="17104660" y="3116094"/>
            <a:ext cx="1919469" cy="523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17104659" y="3116094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flipH="1">
            <a:off x="22358681" y="3121325"/>
            <a:ext cx="169281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24051495" y="3116093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17104659" y="12970542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/>
          <p:nvPr/>
        </p:nvCxnSpPr>
        <p:spPr>
          <a:xfrm>
            <a:off x="14565936" y="7650816"/>
            <a:ext cx="213531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TextBox 108"/>
          <p:cNvSpPr txBox="1"/>
          <p:nvPr/>
        </p:nvSpPr>
        <p:spPr>
          <a:xfrm>
            <a:off x="14337423" y="6389361"/>
            <a:ext cx="26292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2</a:t>
            </a:r>
            <a:r>
              <a:rPr lang="en-US" dirty="0" smtClean="0">
                <a:latin typeface="+mj-lt"/>
              </a:rPr>
              <a:t>. Create Person</a:t>
            </a:r>
            <a:endParaRPr lang="vi-VN" dirty="0">
              <a:latin typeface="+mj-lt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7709242" y="3967316"/>
            <a:ext cx="6051176" cy="8633012"/>
          </a:xfrm>
          <a:prstGeom prst="rect">
            <a:avLst/>
          </a:prstGeom>
          <a:noFill/>
          <a:ln w="57150"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39" name="Straight Connector 38"/>
          <p:cNvCxnSpPr/>
          <p:nvPr/>
        </p:nvCxnSpPr>
        <p:spPr>
          <a:xfrm>
            <a:off x="7709242" y="5197545"/>
            <a:ext cx="6051176" cy="0"/>
          </a:xfrm>
          <a:prstGeom prst="line">
            <a:avLst/>
          </a:prstGeom>
          <a:ln w="57150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8116757" y="5530627"/>
            <a:ext cx="5343123" cy="5848907"/>
          </a:xfrm>
          <a:prstGeom prst="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41" name="Straight Connector 40"/>
          <p:cNvCxnSpPr/>
          <p:nvPr/>
        </p:nvCxnSpPr>
        <p:spPr>
          <a:xfrm>
            <a:off x="8116757" y="6473526"/>
            <a:ext cx="5343123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9831896" y="5554892"/>
            <a:ext cx="19046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</a:t>
            </a:r>
            <a:endParaRPr lang="vi-VN" sz="4400" dirty="0">
              <a:latin typeface="+mj-lt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8335220" y="6756705"/>
            <a:ext cx="362952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 smtClean="0">
                <a:latin typeface="+mj-lt"/>
              </a:rPr>
              <a:t>Name</a:t>
            </a:r>
          </a:p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 smtClean="0">
                <a:latin typeface="+mj-lt"/>
              </a:rPr>
              <a:t>Description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8932012" y="4197710"/>
            <a:ext cx="36166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 Group</a:t>
            </a:r>
            <a:endParaRPr lang="vi-VN" sz="4400" dirty="0">
              <a:latin typeface="+mj-lt"/>
            </a:endParaRPr>
          </a:p>
        </p:txBody>
      </p:sp>
      <p:cxnSp>
        <p:nvCxnSpPr>
          <p:cNvPr id="45" name="Straight Arrow Connector 44"/>
          <p:cNvCxnSpPr/>
          <p:nvPr/>
        </p:nvCxnSpPr>
        <p:spPr>
          <a:xfrm>
            <a:off x="4803372" y="7671267"/>
            <a:ext cx="213531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4428451" y="6991161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1. Input</a:t>
            </a:r>
            <a:endParaRPr lang="vi-VN" dirty="0">
              <a:latin typeface="+mj-lt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4867654" y="7960657"/>
            <a:ext cx="1852123" cy="64633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Name</a:t>
            </a:r>
            <a:endParaRPr lang="vi-VN" dirty="0">
              <a:latin typeface="+mj-lt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4401948" y="8799218"/>
            <a:ext cx="2682207" cy="64633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Description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6513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6384761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Create New Person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6267" y="1995226"/>
            <a:ext cx="3334552" cy="1855629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7722550" y="1344905"/>
            <a:ext cx="5881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Microsoft Cognitive Service</a:t>
            </a:r>
            <a:endParaRPr lang="vi-VN" dirty="0">
              <a:latin typeface="+mj-lt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2129" y="5502864"/>
            <a:ext cx="2780959" cy="2780959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1898007" y="796065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User</a:t>
            </a:r>
            <a:endParaRPr lang="vi-VN" dirty="0">
              <a:latin typeface="+mj-lt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9420229" y="196608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147" y="2612418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60" name="Straight Connector 59"/>
          <p:cNvCxnSpPr>
            <a:stCxn id="56" idx="1"/>
          </p:cNvCxnSpPr>
          <p:nvPr/>
        </p:nvCxnSpPr>
        <p:spPr>
          <a:xfrm flipH="1">
            <a:off x="7261412" y="3044266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7261412" y="304426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flipH="1">
            <a:off x="12711513" y="3049497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14208248" y="3044265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7261412" y="12898714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 flipH="1" flipV="1">
            <a:off x="17104660" y="3116094"/>
            <a:ext cx="1919469" cy="523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17104659" y="3116094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flipH="1">
            <a:off x="22358681" y="3121325"/>
            <a:ext cx="169281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24051495" y="3116093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17104659" y="12970542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Rectangle 96"/>
          <p:cNvSpPr/>
          <p:nvPr/>
        </p:nvSpPr>
        <p:spPr>
          <a:xfrm>
            <a:off x="17681665" y="3967317"/>
            <a:ext cx="6051176" cy="8633012"/>
          </a:xfrm>
          <a:prstGeom prst="rect">
            <a:avLst/>
          </a:prstGeom>
          <a:noFill/>
          <a:ln w="57150"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98" name="Straight Connector 97"/>
          <p:cNvCxnSpPr/>
          <p:nvPr/>
        </p:nvCxnSpPr>
        <p:spPr>
          <a:xfrm>
            <a:off x="17681665" y="5197546"/>
            <a:ext cx="6051176" cy="0"/>
          </a:xfrm>
          <a:prstGeom prst="line">
            <a:avLst/>
          </a:prstGeom>
          <a:ln w="57150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/>
          <p:cNvSpPr txBox="1"/>
          <p:nvPr/>
        </p:nvSpPr>
        <p:spPr>
          <a:xfrm>
            <a:off x="18904435" y="4197711"/>
            <a:ext cx="36166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 Group</a:t>
            </a:r>
            <a:endParaRPr lang="vi-VN" sz="4400" dirty="0">
              <a:latin typeface="+mj-lt"/>
            </a:endParaRPr>
          </a:p>
        </p:txBody>
      </p:sp>
      <p:cxnSp>
        <p:nvCxnSpPr>
          <p:cNvPr id="100" name="Straight Arrow Connector 99"/>
          <p:cNvCxnSpPr/>
          <p:nvPr/>
        </p:nvCxnSpPr>
        <p:spPr>
          <a:xfrm>
            <a:off x="14565936" y="7650816"/>
            <a:ext cx="213531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TextBox 108"/>
          <p:cNvSpPr txBox="1"/>
          <p:nvPr/>
        </p:nvSpPr>
        <p:spPr>
          <a:xfrm>
            <a:off x="14337423" y="6389361"/>
            <a:ext cx="26292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2</a:t>
            </a:r>
            <a:r>
              <a:rPr lang="en-US" dirty="0" smtClean="0">
                <a:latin typeface="+mj-lt"/>
              </a:rPr>
              <a:t>. Create Person</a:t>
            </a:r>
            <a:endParaRPr lang="vi-VN" dirty="0">
              <a:latin typeface="+mj-lt"/>
            </a:endParaRPr>
          </a:p>
        </p:txBody>
      </p:sp>
      <p:sp>
        <p:nvSpPr>
          <p:cNvPr id="110" name="Rectangle 109"/>
          <p:cNvSpPr/>
          <p:nvPr/>
        </p:nvSpPr>
        <p:spPr>
          <a:xfrm>
            <a:off x="18046105" y="5530627"/>
            <a:ext cx="5343123" cy="5848907"/>
          </a:xfrm>
          <a:prstGeom prst="rect">
            <a:avLst/>
          </a:prstGeom>
          <a:noFill/>
          <a:ln w="57150">
            <a:solidFill>
              <a:schemeClr val="accent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11" name="TextBox 110"/>
          <p:cNvSpPr txBox="1"/>
          <p:nvPr/>
        </p:nvSpPr>
        <p:spPr>
          <a:xfrm>
            <a:off x="19761244" y="5554892"/>
            <a:ext cx="19046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</a:t>
            </a:r>
            <a:endParaRPr lang="vi-VN" sz="4400" dirty="0">
              <a:latin typeface="+mj-lt"/>
            </a:endParaRPr>
          </a:p>
        </p:txBody>
      </p:sp>
      <p:sp>
        <p:nvSpPr>
          <p:cNvPr id="112" name="TextBox 111"/>
          <p:cNvSpPr txBox="1"/>
          <p:nvPr/>
        </p:nvSpPr>
        <p:spPr>
          <a:xfrm>
            <a:off x="18264568" y="6756705"/>
            <a:ext cx="3629520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 smtClean="0">
                <a:latin typeface="+mj-lt"/>
              </a:rPr>
              <a:t>Name</a:t>
            </a:r>
          </a:p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 smtClean="0">
                <a:latin typeface="+mj-lt"/>
              </a:rPr>
              <a:t>Description</a:t>
            </a:r>
          </a:p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rgbClr val="FF0000"/>
                </a:solidFill>
                <a:latin typeface="+mj-lt"/>
              </a:rPr>
              <a:t>Person ID</a:t>
            </a:r>
          </a:p>
        </p:txBody>
      </p:sp>
      <p:sp>
        <p:nvSpPr>
          <p:cNvPr id="40" name="Rectangle 39"/>
          <p:cNvSpPr/>
          <p:nvPr/>
        </p:nvSpPr>
        <p:spPr>
          <a:xfrm>
            <a:off x="7709242" y="3967316"/>
            <a:ext cx="6051176" cy="8633012"/>
          </a:xfrm>
          <a:prstGeom prst="rect">
            <a:avLst/>
          </a:prstGeom>
          <a:noFill/>
          <a:ln w="57150"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41" name="Straight Connector 40"/>
          <p:cNvCxnSpPr/>
          <p:nvPr/>
        </p:nvCxnSpPr>
        <p:spPr>
          <a:xfrm>
            <a:off x="7709242" y="5197545"/>
            <a:ext cx="6051176" cy="0"/>
          </a:xfrm>
          <a:prstGeom prst="line">
            <a:avLst/>
          </a:prstGeom>
          <a:ln w="57150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8116757" y="5530627"/>
            <a:ext cx="5343123" cy="5848907"/>
          </a:xfrm>
          <a:prstGeom prst="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43" name="Straight Connector 42"/>
          <p:cNvCxnSpPr/>
          <p:nvPr/>
        </p:nvCxnSpPr>
        <p:spPr>
          <a:xfrm>
            <a:off x="8116757" y="6473526"/>
            <a:ext cx="5343123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9831896" y="5554892"/>
            <a:ext cx="19046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</a:t>
            </a:r>
            <a:endParaRPr lang="vi-VN" sz="4400" dirty="0">
              <a:latin typeface="+mj-lt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8335220" y="6756705"/>
            <a:ext cx="362952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 smtClean="0">
                <a:latin typeface="+mj-lt"/>
              </a:rPr>
              <a:t>Name</a:t>
            </a:r>
          </a:p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 smtClean="0">
                <a:latin typeface="+mj-lt"/>
              </a:rPr>
              <a:t>Description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8932012" y="4197710"/>
            <a:ext cx="36166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 Group</a:t>
            </a:r>
            <a:endParaRPr lang="vi-VN" sz="4400" dirty="0">
              <a:latin typeface="+mj-lt"/>
            </a:endParaRPr>
          </a:p>
        </p:txBody>
      </p:sp>
      <p:cxnSp>
        <p:nvCxnSpPr>
          <p:cNvPr id="47" name="Straight Connector 46"/>
          <p:cNvCxnSpPr/>
          <p:nvPr/>
        </p:nvCxnSpPr>
        <p:spPr>
          <a:xfrm>
            <a:off x="18046105" y="6473526"/>
            <a:ext cx="5343123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4803372" y="7671267"/>
            <a:ext cx="213531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4428451" y="6991161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1. Input</a:t>
            </a:r>
            <a:endParaRPr lang="vi-VN" dirty="0">
              <a:latin typeface="+mj-lt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4867654" y="7960657"/>
            <a:ext cx="1852123" cy="64633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Name</a:t>
            </a:r>
            <a:endParaRPr lang="vi-VN" dirty="0">
              <a:latin typeface="+mj-lt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4401948" y="8799218"/>
            <a:ext cx="2682207" cy="64633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Description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76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6384761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Create New Person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6267" y="1995226"/>
            <a:ext cx="3334552" cy="1855629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7722550" y="1344905"/>
            <a:ext cx="5881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Microsoft Cognitive Service</a:t>
            </a:r>
            <a:endParaRPr lang="vi-VN" dirty="0">
              <a:latin typeface="+mj-lt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2129" y="5502864"/>
            <a:ext cx="2780959" cy="2780959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1898007" y="796065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User</a:t>
            </a:r>
            <a:endParaRPr lang="vi-VN" dirty="0">
              <a:latin typeface="+mj-lt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9420229" y="196608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147" y="2612418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60" name="Straight Connector 59"/>
          <p:cNvCxnSpPr>
            <a:stCxn id="56" idx="1"/>
          </p:cNvCxnSpPr>
          <p:nvPr/>
        </p:nvCxnSpPr>
        <p:spPr>
          <a:xfrm flipH="1">
            <a:off x="7261412" y="3044266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7261412" y="304426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flipH="1">
            <a:off x="12711513" y="3049497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14208248" y="3044265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7261412" y="12898714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 flipH="1" flipV="1">
            <a:off x="17104660" y="3116094"/>
            <a:ext cx="1919469" cy="523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17104659" y="3116094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flipH="1">
            <a:off x="22358681" y="3121325"/>
            <a:ext cx="169281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24051495" y="3116093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17104659" y="12970542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ectangle 90"/>
          <p:cNvSpPr/>
          <p:nvPr/>
        </p:nvSpPr>
        <p:spPr>
          <a:xfrm>
            <a:off x="7709242" y="3967316"/>
            <a:ext cx="6051176" cy="8633012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95" name="Straight Connector 94"/>
          <p:cNvCxnSpPr/>
          <p:nvPr/>
        </p:nvCxnSpPr>
        <p:spPr>
          <a:xfrm>
            <a:off x="7709242" y="5197545"/>
            <a:ext cx="6051176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/>
          <p:cNvSpPr txBox="1"/>
          <p:nvPr/>
        </p:nvSpPr>
        <p:spPr>
          <a:xfrm>
            <a:off x="8932012" y="4197710"/>
            <a:ext cx="36166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 Group</a:t>
            </a:r>
            <a:endParaRPr lang="vi-VN" sz="4400" dirty="0">
              <a:latin typeface="+mj-lt"/>
            </a:endParaRPr>
          </a:p>
        </p:txBody>
      </p:sp>
      <p:cxnSp>
        <p:nvCxnSpPr>
          <p:cNvPr id="100" name="Straight Arrow Connector 99"/>
          <p:cNvCxnSpPr/>
          <p:nvPr/>
        </p:nvCxnSpPr>
        <p:spPr>
          <a:xfrm>
            <a:off x="14565936" y="7650816"/>
            <a:ext cx="213531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Rectangle 100"/>
          <p:cNvSpPr/>
          <p:nvPr/>
        </p:nvSpPr>
        <p:spPr>
          <a:xfrm>
            <a:off x="8116757" y="5530627"/>
            <a:ext cx="5343123" cy="5848907"/>
          </a:xfrm>
          <a:prstGeom prst="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102" name="Straight Connector 101"/>
          <p:cNvCxnSpPr/>
          <p:nvPr/>
        </p:nvCxnSpPr>
        <p:spPr>
          <a:xfrm>
            <a:off x="8116757" y="6473526"/>
            <a:ext cx="5343123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/>
          <p:cNvSpPr txBox="1"/>
          <p:nvPr/>
        </p:nvSpPr>
        <p:spPr>
          <a:xfrm>
            <a:off x="9831896" y="5554892"/>
            <a:ext cx="19046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</a:t>
            </a:r>
            <a:endParaRPr lang="vi-VN" sz="4400" dirty="0">
              <a:latin typeface="+mj-lt"/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8335220" y="6756705"/>
            <a:ext cx="362952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 smtClean="0">
                <a:latin typeface="+mj-lt"/>
              </a:rPr>
              <a:t>Name</a:t>
            </a:r>
          </a:p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 smtClean="0">
                <a:latin typeface="+mj-lt"/>
              </a:rPr>
              <a:t>Description</a:t>
            </a:r>
          </a:p>
        </p:txBody>
      </p:sp>
      <p:cxnSp>
        <p:nvCxnSpPr>
          <p:cNvPr id="108" name="Straight Arrow Connector 107"/>
          <p:cNvCxnSpPr/>
          <p:nvPr/>
        </p:nvCxnSpPr>
        <p:spPr>
          <a:xfrm flipH="1">
            <a:off x="14464962" y="10437771"/>
            <a:ext cx="2302871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TextBox 108"/>
          <p:cNvSpPr txBox="1"/>
          <p:nvPr/>
        </p:nvSpPr>
        <p:spPr>
          <a:xfrm>
            <a:off x="14337423" y="6389361"/>
            <a:ext cx="26292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2</a:t>
            </a:r>
            <a:r>
              <a:rPr lang="en-US" dirty="0" smtClean="0">
                <a:latin typeface="+mj-lt"/>
              </a:rPr>
              <a:t>. Create Person</a:t>
            </a:r>
            <a:endParaRPr lang="vi-VN" dirty="0">
              <a:latin typeface="+mj-lt"/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14144341" y="9705280"/>
            <a:ext cx="28913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3. </a:t>
            </a:r>
            <a:r>
              <a:rPr lang="en-US" dirty="0" smtClean="0">
                <a:solidFill>
                  <a:srgbClr val="FF0000"/>
                </a:solidFill>
                <a:latin typeface="+mj-lt"/>
              </a:rPr>
              <a:t>Person ID</a:t>
            </a:r>
            <a:endParaRPr lang="vi-VN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17681665" y="3967317"/>
            <a:ext cx="6051176" cy="8633012"/>
          </a:xfrm>
          <a:prstGeom prst="rect">
            <a:avLst/>
          </a:prstGeom>
          <a:noFill/>
          <a:ln w="57150"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41" name="Straight Connector 40"/>
          <p:cNvCxnSpPr/>
          <p:nvPr/>
        </p:nvCxnSpPr>
        <p:spPr>
          <a:xfrm>
            <a:off x="17681665" y="5197546"/>
            <a:ext cx="6051176" cy="0"/>
          </a:xfrm>
          <a:prstGeom prst="line">
            <a:avLst/>
          </a:prstGeom>
          <a:ln w="57150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18904435" y="4197711"/>
            <a:ext cx="36166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 Group</a:t>
            </a:r>
            <a:endParaRPr lang="vi-VN" sz="4400" dirty="0">
              <a:latin typeface="+mj-lt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18046105" y="5530627"/>
            <a:ext cx="5343123" cy="5848907"/>
          </a:xfrm>
          <a:prstGeom prst="rect">
            <a:avLst/>
          </a:prstGeom>
          <a:noFill/>
          <a:ln w="57150">
            <a:solidFill>
              <a:schemeClr val="accent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4" name="TextBox 43"/>
          <p:cNvSpPr txBox="1"/>
          <p:nvPr/>
        </p:nvSpPr>
        <p:spPr>
          <a:xfrm>
            <a:off x="19761244" y="5554892"/>
            <a:ext cx="19046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</a:t>
            </a:r>
            <a:endParaRPr lang="vi-VN" sz="4400" dirty="0">
              <a:latin typeface="+mj-lt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8264568" y="6756705"/>
            <a:ext cx="3629520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 smtClean="0">
                <a:latin typeface="+mj-lt"/>
              </a:rPr>
              <a:t>Name</a:t>
            </a:r>
          </a:p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 smtClean="0">
                <a:latin typeface="+mj-lt"/>
              </a:rPr>
              <a:t>Description</a:t>
            </a:r>
          </a:p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rgbClr val="FF0000"/>
                </a:solidFill>
                <a:latin typeface="+mj-lt"/>
              </a:rPr>
              <a:t>Person ID</a:t>
            </a:r>
          </a:p>
        </p:txBody>
      </p:sp>
      <p:cxnSp>
        <p:nvCxnSpPr>
          <p:cNvPr id="46" name="Straight Connector 45"/>
          <p:cNvCxnSpPr/>
          <p:nvPr/>
        </p:nvCxnSpPr>
        <p:spPr>
          <a:xfrm>
            <a:off x="18046105" y="6473526"/>
            <a:ext cx="5343123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4803372" y="7671267"/>
            <a:ext cx="213531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4428451" y="6991161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1. Input</a:t>
            </a:r>
            <a:endParaRPr lang="vi-VN" dirty="0">
              <a:latin typeface="+mj-lt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4867654" y="7960657"/>
            <a:ext cx="1852123" cy="64633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Name</a:t>
            </a:r>
            <a:endParaRPr lang="vi-VN" dirty="0">
              <a:latin typeface="+mj-lt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4401948" y="8799218"/>
            <a:ext cx="2682207" cy="64633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Description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22834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6384761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Create New Person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6267" y="1995226"/>
            <a:ext cx="3334552" cy="1855629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7722550" y="1344905"/>
            <a:ext cx="5881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Microsoft Cognitive Service</a:t>
            </a:r>
            <a:endParaRPr lang="vi-VN" dirty="0">
              <a:latin typeface="+mj-lt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2129" y="5502864"/>
            <a:ext cx="2780959" cy="2780959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1898007" y="796065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User</a:t>
            </a:r>
            <a:endParaRPr lang="vi-VN" dirty="0">
              <a:latin typeface="+mj-lt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9420229" y="196608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147" y="2612418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60" name="Straight Connector 59"/>
          <p:cNvCxnSpPr>
            <a:stCxn id="56" idx="1"/>
          </p:cNvCxnSpPr>
          <p:nvPr/>
        </p:nvCxnSpPr>
        <p:spPr>
          <a:xfrm flipH="1">
            <a:off x="7261412" y="3044266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7261412" y="304426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flipH="1">
            <a:off x="12711513" y="3049497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14208248" y="3044265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7261412" y="12898714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 flipH="1" flipV="1">
            <a:off x="17104660" y="3116094"/>
            <a:ext cx="1919469" cy="523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17104659" y="3116094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flipH="1">
            <a:off x="22358681" y="3121325"/>
            <a:ext cx="169281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24051495" y="3116093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17104659" y="12970542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ectangle 90"/>
          <p:cNvSpPr/>
          <p:nvPr/>
        </p:nvSpPr>
        <p:spPr>
          <a:xfrm>
            <a:off x="7709242" y="3967316"/>
            <a:ext cx="6051176" cy="8633012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95" name="Straight Connector 94"/>
          <p:cNvCxnSpPr/>
          <p:nvPr/>
        </p:nvCxnSpPr>
        <p:spPr>
          <a:xfrm>
            <a:off x="7709242" y="5197545"/>
            <a:ext cx="6051176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/>
          <p:cNvSpPr txBox="1"/>
          <p:nvPr/>
        </p:nvSpPr>
        <p:spPr>
          <a:xfrm>
            <a:off x="8932012" y="4197710"/>
            <a:ext cx="36166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 Group</a:t>
            </a:r>
            <a:endParaRPr lang="vi-VN" sz="4400" dirty="0">
              <a:latin typeface="+mj-lt"/>
            </a:endParaRPr>
          </a:p>
        </p:txBody>
      </p:sp>
      <p:cxnSp>
        <p:nvCxnSpPr>
          <p:cNvPr id="100" name="Straight Arrow Connector 99"/>
          <p:cNvCxnSpPr/>
          <p:nvPr/>
        </p:nvCxnSpPr>
        <p:spPr>
          <a:xfrm>
            <a:off x="14565936" y="7650816"/>
            <a:ext cx="213531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Rectangle 100"/>
          <p:cNvSpPr/>
          <p:nvPr/>
        </p:nvSpPr>
        <p:spPr>
          <a:xfrm>
            <a:off x="8116757" y="5530627"/>
            <a:ext cx="5343123" cy="5848907"/>
          </a:xfrm>
          <a:prstGeom prst="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102" name="Straight Connector 101"/>
          <p:cNvCxnSpPr/>
          <p:nvPr/>
        </p:nvCxnSpPr>
        <p:spPr>
          <a:xfrm>
            <a:off x="8116757" y="6473526"/>
            <a:ext cx="5343123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/>
          <p:cNvSpPr txBox="1"/>
          <p:nvPr/>
        </p:nvSpPr>
        <p:spPr>
          <a:xfrm>
            <a:off x="9831896" y="5554892"/>
            <a:ext cx="19046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</a:t>
            </a:r>
            <a:endParaRPr lang="vi-VN" sz="4400" dirty="0">
              <a:latin typeface="+mj-lt"/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8335220" y="6756705"/>
            <a:ext cx="3629520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 smtClean="0">
                <a:latin typeface="+mj-lt"/>
              </a:rPr>
              <a:t>Name</a:t>
            </a:r>
          </a:p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 smtClean="0">
                <a:latin typeface="+mj-lt"/>
              </a:rPr>
              <a:t>Description</a:t>
            </a:r>
          </a:p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 smtClean="0">
                <a:solidFill>
                  <a:srgbClr val="FF0000"/>
                </a:solidFill>
                <a:latin typeface="+mj-lt"/>
              </a:rPr>
              <a:t>Person ID</a:t>
            </a:r>
          </a:p>
        </p:txBody>
      </p:sp>
      <p:cxnSp>
        <p:nvCxnSpPr>
          <p:cNvPr id="108" name="Straight Arrow Connector 107"/>
          <p:cNvCxnSpPr/>
          <p:nvPr/>
        </p:nvCxnSpPr>
        <p:spPr>
          <a:xfrm flipH="1">
            <a:off x="14464962" y="10437771"/>
            <a:ext cx="2302871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TextBox 108"/>
          <p:cNvSpPr txBox="1"/>
          <p:nvPr/>
        </p:nvSpPr>
        <p:spPr>
          <a:xfrm>
            <a:off x="14337423" y="6389361"/>
            <a:ext cx="26292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2</a:t>
            </a:r>
            <a:r>
              <a:rPr lang="en-US" dirty="0" smtClean="0">
                <a:latin typeface="+mj-lt"/>
              </a:rPr>
              <a:t>. Create Person</a:t>
            </a:r>
            <a:endParaRPr lang="vi-VN" dirty="0">
              <a:latin typeface="+mj-lt"/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14144341" y="9705280"/>
            <a:ext cx="28913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3. </a:t>
            </a:r>
            <a:r>
              <a:rPr lang="en-US" dirty="0" smtClean="0">
                <a:solidFill>
                  <a:srgbClr val="FF0000"/>
                </a:solidFill>
                <a:latin typeface="+mj-lt"/>
              </a:rPr>
              <a:t>Person ID</a:t>
            </a:r>
            <a:endParaRPr lang="vi-VN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17681665" y="3967317"/>
            <a:ext cx="6051176" cy="8633012"/>
          </a:xfrm>
          <a:prstGeom prst="rect">
            <a:avLst/>
          </a:prstGeom>
          <a:noFill/>
          <a:ln w="57150"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41" name="Straight Connector 40"/>
          <p:cNvCxnSpPr/>
          <p:nvPr/>
        </p:nvCxnSpPr>
        <p:spPr>
          <a:xfrm>
            <a:off x="17681665" y="5197546"/>
            <a:ext cx="6051176" cy="0"/>
          </a:xfrm>
          <a:prstGeom prst="line">
            <a:avLst/>
          </a:prstGeom>
          <a:ln w="57150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18904435" y="4197711"/>
            <a:ext cx="36166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 Group</a:t>
            </a:r>
            <a:endParaRPr lang="vi-VN" sz="4400" dirty="0">
              <a:latin typeface="+mj-lt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18046105" y="5530627"/>
            <a:ext cx="5343123" cy="5848907"/>
          </a:xfrm>
          <a:prstGeom prst="rect">
            <a:avLst/>
          </a:prstGeom>
          <a:noFill/>
          <a:ln w="57150">
            <a:solidFill>
              <a:schemeClr val="accent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4" name="TextBox 43"/>
          <p:cNvSpPr txBox="1"/>
          <p:nvPr/>
        </p:nvSpPr>
        <p:spPr>
          <a:xfrm>
            <a:off x="19761244" y="5554892"/>
            <a:ext cx="19046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</a:t>
            </a:r>
            <a:endParaRPr lang="vi-VN" sz="4400" dirty="0">
              <a:latin typeface="+mj-lt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8264568" y="6756705"/>
            <a:ext cx="3629520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 smtClean="0">
                <a:latin typeface="+mj-lt"/>
              </a:rPr>
              <a:t>Name</a:t>
            </a:r>
          </a:p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 smtClean="0">
                <a:latin typeface="+mj-lt"/>
              </a:rPr>
              <a:t>Description</a:t>
            </a:r>
          </a:p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rgbClr val="FF0000"/>
                </a:solidFill>
                <a:latin typeface="+mj-lt"/>
              </a:rPr>
              <a:t>Person ID</a:t>
            </a:r>
          </a:p>
        </p:txBody>
      </p:sp>
      <p:cxnSp>
        <p:nvCxnSpPr>
          <p:cNvPr id="46" name="Straight Connector 45"/>
          <p:cNvCxnSpPr/>
          <p:nvPr/>
        </p:nvCxnSpPr>
        <p:spPr>
          <a:xfrm>
            <a:off x="18046105" y="6473526"/>
            <a:ext cx="5343123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4803372" y="7671267"/>
            <a:ext cx="213531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4428451" y="6991161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1. Input</a:t>
            </a:r>
            <a:endParaRPr lang="vi-VN" dirty="0">
              <a:latin typeface="+mj-lt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4867654" y="7960657"/>
            <a:ext cx="1852123" cy="64633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Name</a:t>
            </a:r>
            <a:endParaRPr lang="vi-VN" dirty="0">
              <a:latin typeface="+mj-lt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4401948" y="8799218"/>
            <a:ext cx="2682207" cy="64633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Description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00908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541830" y="2261905"/>
            <a:ext cx="760015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Training Process</a:t>
            </a:r>
            <a:endParaRPr lang="vi-VN" sz="8000" dirty="0"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4695196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Train a Person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575564" y="4257698"/>
            <a:ext cx="6947736" cy="63248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indent="-742950">
              <a:lnSpc>
                <a:spcPct val="250000"/>
              </a:lnSpc>
              <a:buFont typeface="Wingdings" panose="05000000000000000000" pitchFamily="2" charset="2"/>
              <a:buChar char="ü"/>
            </a:pPr>
            <a:r>
              <a:rPr lang="en-US" sz="5400" b="1" dirty="0" smtClean="0">
                <a:latin typeface="+mj-lt"/>
              </a:rPr>
              <a:t>Create New Person</a:t>
            </a:r>
          </a:p>
          <a:p>
            <a:pPr>
              <a:lnSpc>
                <a:spcPct val="250000"/>
              </a:lnSpc>
            </a:pPr>
            <a:r>
              <a:rPr lang="en-US" sz="5400" b="1" dirty="0" smtClean="0">
                <a:latin typeface="+mj-lt"/>
              </a:rPr>
              <a:t>2. Add Person Face</a:t>
            </a:r>
          </a:p>
          <a:p>
            <a:pPr>
              <a:lnSpc>
                <a:spcPct val="250000"/>
              </a:lnSpc>
            </a:pPr>
            <a:r>
              <a:rPr lang="en-US" sz="5400" b="1" dirty="0" smtClean="0">
                <a:latin typeface="+mj-lt"/>
              </a:rPr>
              <a:t>3. Training</a:t>
            </a:r>
            <a:endParaRPr lang="vi-VN" sz="54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28528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541830" y="2261905"/>
            <a:ext cx="760015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Training Process</a:t>
            </a:r>
            <a:endParaRPr lang="vi-VN" sz="8000" dirty="0"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4695196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Train a Person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575564" y="4257698"/>
            <a:ext cx="6947736" cy="63248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indent="-742950">
              <a:lnSpc>
                <a:spcPct val="250000"/>
              </a:lnSpc>
              <a:buFont typeface="Wingdings" panose="05000000000000000000" pitchFamily="2" charset="2"/>
              <a:buChar char="ü"/>
            </a:pPr>
            <a:r>
              <a:rPr lang="en-US" sz="5400" b="1" dirty="0" smtClean="0">
                <a:latin typeface="+mj-lt"/>
              </a:rPr>
              <a:t>Create New Person</a:t>
            </a:r>
          </a:p>
          <a:p>
            <a:pPr>
              <a:lnSpc>
                <a:spcPct val="250000"/>
              </a:lnSpc>
            </a:pPr>
            <a:r>
              <a:rPr lang="en-US" sz="5400" b="1" dirty="0" smtClean="0">
                <a:latin typeface="+mj-lt"/>
              </a:rPr>
              <a:t>2. Add Person Face</a:t>
            </a:r>
          </a:p>
          <a:p>
            <a:pPr>
              <a:lnSpc>
                <a:spcPct val="250000"/>
              </a:lnSpc>
            </a:pPr>
            <a:r>
              <a:rPr lang="en-US" sz="5400" b="1" dirty="0" smtClean="0">
                <a:latin typeface="+mj-lt"/>
              </a:rPr>
              <a:t>3. Training</a:t>
            </a:r>
            <a:endParaRPr lang="vi-VN" sz="5400" b="1" dirty="0">
              <a:latin typeface="+mj-lt"/>
            </a:endParaRPr>
          </a:p>
        </p:txBody>
      </p:sp>
      <p:sp>
        <p:nvSpPr>
          <p:cNvPr id="8" name="Right Arrow 7"/>
          <p:cNvSpPr/>
          <p:nvPr/>
        </p:nvSpPr>
        <p:spPr>
          <a:xfrm>
            <a:off x="5933101" y="7383374"/>
            <a:ext cx="2339788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413866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6367818" y="3792169"/>
            <a:ext cx="9531143" cy="1222283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1727" y="6430429"/>
            <a:ext cx="3770789" cy="349052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93140" y="6695898"/>
            <a:ext cx="3490527" cy="349052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409902" y="10782127"/>
            <a:ext cx="36215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 smtClean="0">
                <a:latin typeface="+mj-lt"/>
              </a:rPr>
              <a:t>Identify Person</a:t>
            </a:r>
            <a:endParaRPr lang="vi-VN" sz="4000" dirty="0">
              <a:latin typeface="+mj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994866" y="10782126"/>
            <a:ext cx="380104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 smtClean="0">
                <a:latin typeface="+mj-lt"/>
              </a:rPr>
              <a:t>Identify Objects</a:t>
            </a:r>
            <a:endParaRPr lang="vi-VN" sz="4000" dirty="0">
              <a:latin typeface="+mj-l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9190357" y="10782126"/>
            <a:ext cx="329609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 smtClean="0">
                <a:latin typeface="+mj-lt"/>
              </a:rPr>
              <a:t>Voice Control</a:t>
            </a:r>
            <a:endParaRPr lang="vi-VN" sz="4000" dirty="0">
              <a:latin typeface="+mj-lt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6806" y="6464476"/>
            <a:ext cx="3697226" cy="3422431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4475938" y="10782127"/>
            <a:ext cx="201529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 smtClean="0">
                <a:latin typeface="+mj-lt"/>
              </a:rPr>
              <a:t>Training</a:t>
            </a:r>
            <a:endParaRPr lang="vi-VN" sz="4000" dirty="0">
              <a:latin typeface="+mj-lt"/>
            </a:endParaRPr>
          </a:p>
        </p:txBody>
      </p:sp>
      <p:sp>
        <p:nvSpPr>
          <p:cNvPr id="20" name="Rectangle 1"/>
          <p:cNvSpPr>
            <a:spLocks/>
          </p:cNvSpPr>
          <p:nvPr/>
        </p:nvSpPr>
        <p:spPr bwMode="auto">
          <a:xfrm>
            <a:off x="1705754" y="1108042"/>
            <a:ext cx="4695196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Main Features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grpSp>
        <p:nvGrpSpPr>
          <p:cNvPr id="21" name="Group 25554"/>
          <p:cNvGrpSpPr/>
          <p:nvPr/>
        </p:nvGrpSpPr>
        <p:grpSpPr>
          <a:xfrm>
            <a:off x="14342638" y="6920569"/>
            <a:ext cx="2281894" cy="3000386"/>
            <a:chOff x="0" y="0"/>
            <a:chExt cx="3424644" cy="4502949"/>
          </a:xfrm>
          <a:solidFill>
            <a:srgbClr val="000000"/>
          </a:solidFill>
        </p:grpSpPr>
        <p:sp>
          <p:nvSpPr>
            <p:cNvPr id="22" name="Shape 25552"/>
            <p:cNvSpPr/>
            <p:nvPr/>
          </p:nvSpPr>
          <p:spPr>
            <a:xfrm>
              <a:off x="1088928" y="3495385"/>
              <a:ext cx="1246787" cy="10075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62" y="0"/>
                  </a:moveTo>
                  <a:cubicBezTo>
                    <a:pt x="789" y="0"/>
                    <a:pt x="0" y="971"/>
                    <a:pt x="0" y="2173"/>
                  </a:cubicBezTo>
                  <a:cubicBezTo>
                    <a:pt x="0" y="3375"/>
                    <a:pt x="789" y="4346"/>
                    <a:pt x="1762" y="4346"/>
                  </a:cubicBezTo>
                  <a:lnTo>
                    <a:pt x="19844" y="4346"/>
                  </a:lnTo>
                  <a:cubicBezTo>
                    <a:pt x="20816" y="4346"/>
                    <a:pt x="21600" y="3375"/>
                    <a:pt x="21600" y="2173"/>
                  </a:cubicBezTo>
                  <a:cubicBezTo>
                    <a:pt x="21600" y="971"/>
                    <a:pt x="20816" y="0"/>
                    <a:pt x="19844" y="0"/>
                  </a:cubicBezTo>
                  <a:lnTo>
                    <a:pt x="1762" y="0"/>
                  </a:lnTo>
                  <a:close/>
                  <a:moveTo>
                    <a:pt x="1762" y="5941"/>
                  </a:moveTo>
                  <a:cubicBezTo>
                    <a:pt x="789" y="5941"/>
                    <a:pt x="0" y="6911"/>
                    <a:pt x="0" y="8114"/>
                  </a:cubicBezTo>
                  <a:cubicBezTo>
                    <a:pt x="0" y="9316"/>
                    <a:pt x="789" y="10295"/>
                    <a:pt x="1762" y="10295"/>
                  </a:cubicBezTo>
                  <a:lnTo>
                    <a:pt x="19844" y="10295"/>
                  </a:lnTo>
                  <a:cubicBezTo>
                    <a:pt x="20816" y="10295"/>
                    <a:pt x="21600" y="9316"/>
                    <a:pt x="21600" y="8114"/>
                  </a:cubicBezTo>
                  <a:cubicBezTo>
                    <a:pt x="21600" y="6911"/>
                    <a:pt x="20816" y="5941"/>
                    <a:pt x="19844" y="5941"/>
                  </a:cubicBezTo>
                  <a:lnTo>
                    <a:pt x="1762" y="5941"/>
                  </a:lnTo>
                  <a:close/>
                  <a:moveTo>
                    <a:pt x="2935" y="11890"/>
                  </a:moveTo>
                  <a:cubicBezTo>
                    <a:pt x="2935" y="17257"/>
                    <a:pt x="6463" y="21600"/>
                    <a:pt x="10806" y="21600"/>
                  </a:cubicBezTo>
                  <a:cubicBezTo>
                    <a:pt x="15149" y="21600"/>
                    <a:pt x="18665" y="17257"/>
                    <a:pt x="18665" y="11890"/>
                  </a:cubicBezTo>
                  <a:lnTo>
                    <a:pt x="2935" y="11890"/>
                  </a:ln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>
                <a:latin typeface="Lato Light"/>
                <a:cs typeface="Lato Light"/>
              </a:endParaRPr>
            </a:p>
          </p:txBody>
        </p:sp>
        <p:sp>
          <p:nvSpPr>
            <p:cNvPr id="23" name="Shape 25553"/>
            <p:cNvSpPr/>
            <p:nvPr/>
          </p:nvSpPr>
          <p:spPr>
            <a:xfrm rot="10800000" flipH="1">
              <a:off x="0" y="-1"/>
              <a:ext cx="3424644" cy="33438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9" h="21600" extrusionOk="0">
                  <a:moveTo>
                    <a:pt x="7049" y="0"/>
                  </a:moveTo>
                  <a:cubicBezTo>
                    <a:pt x="6119" y="0"/>
                    <a:pt x="5347" y="496"/>
                    <a:pt x="4884" y="1296"/>
                  </a:cubicBezTo>
                  <a:cubicBezTo>
                    <a:pt x="4879" y="1304"/>
                    <a:pt x="4873" y="1309"/>
                    <a:pt x="4868" y="1317"/>
                  </a:cubicBezTo>
                  <a:cubicBezTo>
                    <a:pt x="4579" y="1826"/>
                    <a:pt x="4414" y="2458"/>
                    <a:pt x="4414" y="3163"/>
                  </a:cubicBezTo>
                  <a:cubicBezTo>
                    <a:pt x="4414" y="4287"/>
                    <a:pt x="4946" y="5167"/>
                    <a:pt x="5927" y="5792"/>
                  </a:cubicBezTo>
                  <a:cubicBezTo>
                    <a:pt x="6617" y="6233"/>
                    <a:pt x="7467" y="6205"/>
                    <a:pt x="8458" y="5707"/>
                  </a:cubicBezTo>
                  <a:cubicBezTo>
                    <a:pt x="8616" y="5627"/>
                    <a:pt x="8806" y="5692"/>
                    <a:pt x="8884" y="5853"/>
                  </a:cubicBezTo>
                  <a:cubicBezTo>
                    <a:pt x="8961" y="6015"/>
                    <a:pt x="8898" y="6210"/>
                    <a:pt x="8740" y="6290"/>
                  </a:cubicBezTo>
                  <a:cubicBezTo>
                    <a:pt x="7244" y="7042"/>
                    <a:pt x="6200" y="6737"/>
                    <a:pt x="5588" y="6347"/>
                  </a:cubicBezTo>
                  <a:cubicBezTo>
                    <a:pt x="4260" y="5500"/>
                    <a:pt x="3777" y="4241"/>
                    <a:pt x="3777" y="3163"/>
                  </a:cubicBezTo>
                  <a:cubicBezTo>
                    <a:pt x="3777" y="2561"/>
                    <a:pt x="3881" y="2004"/>
                    <a:pt x="4068" y="1512"/>
                  </a:cubicBezTo>
                  <a:cubicBezTo>
                    <a:pt x="2816" y="1773"/>
                    <a:pt x="1899" y="2928"/>
                    <a:pt x="1899" y="4353"/>
                  </a:cubicBezTo>
                  <a:cubicBezTo>
                    <a:pt x="1899" y="4842"/>
                    <a:pt x="1943" y="4968"/>
                    <a:pt x="2050" y="5275"/>
                  </a:cubicBezTo>
                  <a:cubicBezTo>
                    <a:pt x="2074" y="5342"/>
                    <a:pt x="2101" y="5418"/>
                    <a:pt x="2130" y="5503"/>
                  </a:cubicBezTo>
                  <a:cubicBezTo>
                    <a:pt x="2186" y="5673"/>
                    <a:pt x="2093" y="5857"/>
                    <a:pt x="1927" y="5915"/>
                  </a:cubicBezTo>
                  <a:cubicBezTo>
                    <a:pt x="1893" y="5926"/>
                    <a:pt x="1861" y="5935"/>
                    <a:pt x="1827" y="5935"/>
                  </a:cubicBezTo>
                  <a:cubicBezTo>
                    <a:pt x="1694" y="5935"/>
                    <a:pt x="1570" y="5847"/>
                    <a:pt x="1525" y="5711"/>
                  </a:cubicBezTo>
                  <a:cubicBezTo>
                    <a:pt x="1498" y="5630"/>
                    <a:pt x="1471" y="5559"/>
                    <a:pt x="1449" y="5495"/>
                  </a:cubicBezTo>
                  <a:cubicBezTo>
                    <a:pt x="1402" y="5361"/>
                    <a:pt x="1367" y="5252"/>
                    <a:pt x="1338" y="5136"/>
                  </a:cubicBezTo>
                  <a:cubicBezTo>
                    <a:pt x="965" y="5547"/>
                    <a:pt x="725" y="6087"/>
                    <a:pt x="645" y="7023"/>
                  </a:cubicBezTo>
                  <a:cubicBezTo>
                    <a:pt x="1242" y="6525"/>
                    <a:pt x="2001" y="6224"/>
                    <a:pt x="2830" y="6224"/>
                  </a:cubicBezTo>
                  <a:cubicBezTo>
                    <a:pt x="2831" y="6224"/>
                    <a:pt x="2834" y="6224"/>
                    <a:pt x="2834" y="6224"/>
                  </a:cubicBezTo>
                  <a:cubicBezTo>
                    <a:pt x="3606" y="6224"/>
                    <a:pt x="4337" y="6477"/>
                    <a:pt x="4947" y="6958"/>
                  </a:cubicBezTo>
                  <a:cubicBezTo>
                    <a:pt x="5087" y="7068"/>
                    <a:pt x="5111" y="7276"/>
                    <a:pt x="5003" y="7419"/>
                  </a:cubicBezTo>
                  <a:cubicBezTo>
                    <a:pt x="4896" y="7562"/>
                    <a:pt x="4697" y="7586"/>
                    <a:pt x="4557" y="7476"/>
                  </a:cubicBezTo>
                  <a:cubicBezTo>
                    <a:pt x="4059" y="7083"/>
                    <a:pt x="3461" y="6877"/>
                    <a:pt x="2830" y="6877"/>
                  </a:cubicBezTo>
                  <a:cubicBezTo>
                    <a:pt x="1269" y="6877"/>
                    <a:pt x="0" y="8176"/>
                    <a:pt x="0" y="9775"/>
                  </a:cubicBezTo>
                  <a:cubicBezTo>
                    <a:pt x="0" y="10440"/>
                    <a:pt x="216" y="11066"/>
                    <a:pt x="621" y="11585"/>
                  </a:cubicBezTo>
                  <a:cubicBezTo>
                    <a:pt x="626" y="11591"/>
                    <a:pt x="629" y="11599"/>
                    <a:pt x="633" y="11605"/>
                  </a:cubicBezTo>
                  <a:cubicBezTo>
                    <a:pt x="640" y="11616"/>
                    <a:pt x="647" y="11626"/>
                    <a:pt x="653" y="11638"/>
                  </a:cubicBezTo>
                  <a:cubicBezTo>
                    <a:pt x="658" y="11647"/>
                    <a:pt x="661" y="11657"/>
                    <a:pt x="665" y="11666"/>
                  </a:cubicBezTo>
                  <a:cubicBezTo>
                    <a:pt x="669" y="11676"/>
                    <a:pt x="674" y="11684"/>
                    <a:pt x="677" y="11695"/>
                  </a:cubicBezTo>
                  <a:cubicBezTo>
                    <a:pt x="680" y="11705"/>
                    <a:pt x="679" y="11713"/>
                    <a:pt x="681" y="11723"/>
                  </a:cubicBezTo>
                  <a:cubicBezTo>
                    <a:pt x="683" y="11734"/>
                    <a:pt x="688" y="11745"/>
                    <a:pt x="689" y="11756"/>
                  </a:cubicBezTo>
                  <a:cubicBezTo>
                    <a:pt x="690" y="11766"/>
                    <a:pt x="689" y="11778"/>
                    <a:pt x="689" y="11788"/>
                  </a:cubicBezTo>
                  <a:cubicBezTo>
                    <a:pt x="689" y="11799"/>
                    <a:pt x="690" y="11810"/>
                    <a:pt x="689" y="11821"/>
                  </a:cubicBezTo>
                  <a:cubicBezTo>
                    <a:pt x="688" y="11834"/>
                    <a:pt x="683" y="11845"/>
                    <a:pt x="681" y="11858"/>
                  </a:cubicBezTo>
                  <a:cubicBezTo>
                    <a:pt x="679" y="11865"/>
                    <a:pt x="679" y="11871"/>
                    <a:pt x="677" y="11878"/>
                  </a:cubicBezTo>
                  <a:lnTo>
                    <a:pt x="669" y="11907"/>
                  </a:lnTo>
                  <a:cubicBezTo>
                    <a:pt x="595" y="12167"/>
                    <a:pt x="546" y="12341"/>
                    <a:pt x="546" y="12596"/>
                  </a:cubicBezTo>
                  <a:cubicBezTo>
                    <a:pt x="546" y="13181"/>
                    <a:pt x="753" y="13727"/>
                    <a:pt x="1174" y="14255"/>
                  </a:cubicBezTo>
                  <a:cubicBezTo>
                    <a:pt x="1331" y="13954"/>
                    <a:pt x="1541" y="13684"/>
                    <a:pt x="1799" y="13456"/>
                  </a:cubicBezTo>
                  <a:cubicBezTo>
                    <a:pt x="2333" y="12983"/>
                    <a:pt x="3324" y="12473"/>
                    <a:pt x="5027" y="12726"/>
                  </a:cubicBezTo>
                  <a:cubicBezTo>
                    <a:pt x="5201" y="12752"/>
                    <a:pt x="5323" y="12919"/>
                    <a:pt x="5298" y="13097"/>
                  </a:cubicBezTo>
                  <a:cubicBezTo>
                    <a:pt x="5272" y="13275"/>
                    <a:pt x="5110" y="13397"/>
                    <a:pt x="4936" y="13370"/>
                  </a:cubicBezTo>
                  <a:cubicBezTo>
                    <a:pt x="3776" y="13197"/>
                    <a:pt x="2838" y="13399"/>
                    <a:pt x="2217" y="13949"/>
                  </a:cubicBezTo>
                  <a:cubicBezTo>
                    <a:pt x="1740" y="14371"/>
                    <a:pt x="1477" y="14979"/>
                    <a:pt x="1477" y="15665"/>
                  </a:cubicBezTo>
                  <a:cubicBezTo>
                    <a:pt x="1477" y="16627"/>
                    <a:pt x="2368" y="17561"/>
                    <a:pt x="3204" y="17952"/>
                  </a:cubicBezTo>
                  <a:cubicBezTo>
                    <a:pt x="3207" y="17953"/>
                    <a:pt x="3206" y="17955"/>
                    <a:pt x="3208" y="17956"/>
                  </a:cubicBezTo>
                  <a:cubicBezTo>
                    <a:pt x="3218" y="17961"/>
                    <a:pt x="3227" y="17966"/>
                    <a:pt x="3236" y="17972"/>
                  </a:cubicBezTo>
                  <a:cubicBezTo>
                    <a:pt x="3245" y="17978"/>
                    <a:pt x="3256" y="17982"/>
                    <a:pt x="3264" y="17988"/>
                  </a:cubicBezTo>
                  <a:cubicBezTo>
                    <a:pt x="3272" y="17995"/>
                    <a:pt x="3280" y="18002"/>
                    <a:pt x="3288" y="18009"/>
                  </a:cubicBezTo>
                  <a:cubicBezTo>
                    <a:pt x="3295" y="18016"/>
                    <a:pt x="3301" y="18026"/>
                    <a:pt x="3308" y="18033"/>
                  </a:cubicBezTo>
                  <a:cubicBezTo>
                    <a:pt x="3314" y="18041"/>
                    <a:pt x="3322" y="18049"/>
                    <a:pt x="3328" y="18058"/>
                  </a:cubicBezTo>
                  <a:cubicBezTo>
                    <a:pt x="3334" y="18067"/>
                    <a:pt x="3338" y="18073"/>
                    <a:pt x="3344" y="18082"/>
                  </a:cubicBezTo>
                  <a:cubicBezTo>
                    <a:pt x="3348" y="18090"/>
                    <a:pt x="3352" y="18102"/>
                    <a:pt x="3355" y="18111"/>
                  </a:cubicBezTo>
                  <a:cubicBezTo>
                    <a:pt x="3361" y="18122"/>
                    <a:pt x="3368" y="18132"/>
                    <a:pt x="3371" y="18143"/>
                  </a:cubicBezTo>
                  <a:cubicBezTo>
                    <a:pt x="3372" y="18146"/>
                    <a:pt x="3375" y="18145"/>
                    <a:pt x="3375" y="18147"/>
                  </a:cubicBezTo>
                  <a:cubicBezTo>
                    <a:pt x="3781" y="19429"/>
                    <a:pt x="4378" y="19894"/>
                    <a:pt x="5827" y="19961"/>
                  </a:cubicBezTo>
                  <a:cubicBezTo>
                    <a:pt x="5800" y="19794"/>
                    <a:pt x="5783" y="19625"/>
                    <a:pt x="5783" y="19452"/>
                  </a:cubicBezTo>
                  <a:cubicBezTo>
                    <a:pt x="5783" y="17906"/>
                    <a:pt x="6913" y="16647"/>
                    <a:pt x="8299" y="16647"/>
                  </a:cubicBezTo>
                  <a:cubicBezTo>
                    <a:pt x="8400" y="16647"/>
                    <a:pt x="8501" y="16655"/>
                    <a:pt x="8601" y="16668"/>
                  </a:cubicBezTo>
                  <a:cubicBezTo>
                    <a:pt x="8775" y="16691"/>
                    <a:pt x="8898" y="16852"/>
                    <a:pt x="8876" y="17031"/>
                  </a:cubicBezTo>
                  <a:cubicBezTo>
                    <a:pt x="8853" y="17209"/>
                    <a:pt x="8694" y="17334"/>
                    <a:pt x="8517" y="17312"/>
                  </a:cubicBezTo>
                  <a:cubicBezTo>
                    <a:pt x="8445" y="17302"/>
                    <a:pt x="8373" y="17300"/>
                    <a:pt x="8299" y="17300"/>
                  </a:cubicBezTo>
                  <a:cubicBezTo>
                    <a:pt x="7264" y="17300"/>
                    <a:pt x="6420" y="18266"/>
                    <a:pt x="6420" y="19452"/>
                  </a:cubicBezTo>
                  <a:cubicBezTo>
                    <a:pt x="6420" y="19914"/>
                    <a:pt x="6548" y="20352"/>
                    <a:pt x="6786" y="20724"/>
                  </a:cubicBezTo>
                  <a:cubicBezTo>
                    <a:pt x="7139" y="21274"/>
                    <a:pt x="7704" y="21600"/>
                    <a:pt x="8299" y="21600"/>
                  </a:cubicBezTo>
                  <a:cubicBezTo>
                    <a:pt x="9392" y="21600"/>
                    <a:pt x="9883" y="20523"/>
                    <a:pt x="9883" y="19452"/>
                  </a:cubicBezTo>
                  <a:cubicBezTo>
                    <a:pt x="9883" y="19412"/>
                    <a:pt x="9881" y="17747"/>
                    <a:pt x="9879" y="15473"/>
                  </a:cubicBezTo>
                  <a:cubicBezTo>
                    <a:pt x="9879" y="15473"/>
                    <a:pt x="9879" y="15470"/>
                    <a:pt x="9879" y="15469"/>
                  </a:cubicBezTo>
                  <a:cubicBezTo>
                    <a:pt x="9876" y="12424"/>
                    <a:pt x="7611" y="10215"/>
                    <a:pt x="4494" y="10215"/>
                  </a:cubicBezTo>
                  <a:cubicBezTo>
                    <a:pt x="3556" y="10215"/>
                    <a:pt x="2628" y="10446"/>
                    <a:pt x="1811" y="10879"/>
                  </a:cubicBezTo>
                  <a:cubicBezTo>
                    <a:pt x="1655" y="10962"/>
                    <a:pt x="1462" y="10897"/>
                    <a:pt x="1381" y="10737"/>
                  </a:cubicBezTo>
                  <a:cubicBezTo>
                    <a:pt x="1301" y="10577"/>
                    <a:pt x="1361" y="10384"/>
                    <a:pt x="1517" y="10301"/>
                  </a:cubicBezTo>
                  <a:cubicBezTo>
                    <a:pt x="2424" y="9819"/>
                    <a:pt x="3454" y="9563"/>
                    <a:pt x="4494" y="9563"/>
                  </a:cubicBezTo>
                  <a:cubicBezTo>
                    <a:pt x="6939" y="9563"/>
                    <a:pt x="8911" y="10787"/>
                    <a:pt x="9875" y="12697"/>
                  </a:cubicBezTo>
                  <a:cubicBezTo>
                    <a:pt x="9870" y="9079"/>
                    <a:pt x="9863" y="5013"/>
                    <a:pt x="9855" y="3273"/>
                  </a:cubicBezTo>
                  <a:lnTo>
                    <a:pt x="9855" y="3167"/>
                  </a:lnTo>
                  <a:cubicBezTo>
                    <a:pt x="9854" y="2675"/>
                    <a:pt x="9853" y="2117"/>
                    <a:pt x="9524" y="1492"/>
                  </a:cubicBezTo>
                  <a:cubicBezTo>
                    <a:pt x="9040" y="571"/>
                    <a:pt x="8091" y="0"/>
                    <a:pt x="7049" y="0"/>
                  </a:cubicBezTo>
                  <a:close/>
                  <a:moveTo>
                    <a:pt x="14547" y="0"/>
                  </a:moveTo>
                  <a:cubicBezTo>
                    <a:pt x="13505" y="0"/>
                    <a:pt x="12556" y="571"/>
                    <a:pt x="12072" y="1492"/>
                  </a:cubicBezTo>
                  <a:cubicBezTo>
                    <a:pt x="11743" y="2117"/>
                    <a:pt x="11746" y="2675"/>
                    <a:pt x="11745" y="3167"/>
                  </a:cubicBezTo>
                  <a:lnTo>
                    <a:pt x="11741" y="3273"/>
                  </a:lnTo>
                  <a:cubicBezTo>
                    <a:pt x="11733" y="5013"/>
                    <a:pt x="11730" y="9079"/>
                    <a:pt x="11725" y="12697"/>
                  </a:cubicBezTo>
                  <a:cubicBezTo>
                    <a:pt x="12689" y="10787"/>
                    <a:pt x="14661" y="9563"/>
                    <a:pt x="17106" y="9563"/>
                  </a:cubicBezTo>
                  <a:cubicBezTo>
                    <a:pt x="18146" y="9563"/>
                    <a:pt x="19176" y="9819"/>
                    <a:pt x="20083" y="10301"/>
                  </a:cubicBezTo>
                  <a:cubicBezTo>
                    <a:pt x="20239" y="10384"/>
                    <a:pt x="20299" y="10577"/>
                    <a:pt x="20219" y="10737"/>
                  </a:cubicBezTo>
                  <a:cubicBezTo>
                    <a:pt x="20138" y="10897"/>
                    <a:pt x="19945" y="10962"/>
                    <a:pt x="19789" y="10879"/>
                  </a:cubicBezTo>
                  <a:cubicBezTo>
                    <a:pt x="18972" y="10446"/>
                    <a:pt x="18044" y="10215"/>
                    <a:pt x="17106" y="10215"/>
                  </a:cubicBezTo>
                  <a:cubicBezTo>
                    <a:pt x="13989" y="10215"/>
                    <a:pt x="11724" y="12424"/>
                    <a:pt x="11721" y="15469"/>
                  </a:cubicBezTo>
                  <a:cubicBezTo>
                    <a:pt x="11721" y="15470"/>
                    <a:pt x="11721" y="15473"/>
                    <a:pt x="11721" y="15473"/>
                  </a:cubicBezTo>
                  <a:cubicBezTo>
                    <a:pt x="11719" y="17747"/>
                    <a:pt x="11717" y="19412"/>
                    <a:pt x="11717" y="19452"/>
                  </a:cubicBezTo>
                  <a:cubicBezTo>
                    <a:pt x="11717" y="20523"/>
                    <a:pt x="12208" y="21600"/>
                    <a:pt x="13301" y="21600"/>
                  </a:cubicBezTo>
                  <a:cubicBezTo>
                    <a:pt x="13896" y="21600"/>
                    <a:pt x="14461" y="21274"/>
                    <a:pt x="14814" y="20724"/>
                  </a:cubicBezTo>
                  <a:cubicBezTo>
                    <a:pt x="15052" y="20352"/>
                    <a:pt x="15176" y="19914"/>
                    <a:pt x="15176" y="19452"/>
                  </a:cubicBezTo>
                  <a:cubicBezTo>
                    <a:pt x="15176" y="18266"/>
                    <a:pt x="14336" y="17300"/>
                    <a:pt x="13301" y="17300"/>
                  </a:cubicBezTo>
                  <a:cubicBezTo>
                    <a:pt x="13227" y="17300"/>
                    <a:pt x="13151" y="17302"/>
                    <a:pt x="13079" y="17312"/>
                  </a:cubicBezTo>
                  <a:cubicBezTo>
                    <a:pt x="12902" y="17334"/>
                    <a:pt x="12747" y="17209"/>
                    <a:pt x="12724" y="17031"/>
                  </a:cubicBezTo>
                  <a:cubicBezTo>
                    <a:pt x="12702" y="16852"/>
                    <a:pt x="12825" y="16691"/>
                    <a:pt x="12999" y="16668"/>
                  </a:cubicBezTo>
                  <a:cubicBezTo>
                    <a:pt x="13099" y="16655"/>
                    <a:pt x="13200" y="16647"/>
                    <a:pt x="13301" y="16647"/>
                  </a:cubicBezTo>
                  <a:cubicBezTo>
                    <a:pt x="14687" y="16647"/>
                    <a:pt x="15813" y="17906"/>
                    <a:pt x="15813" y="19452"/>
                  </a:cubicBezTo>
                  <a:cubicBezTo>
                    <a:pt x="15813" y="19625"/>
                    <a:pt x="15800" y="19794"/>
                    <a:pt x="15773" y="19961"/>
                  </a:cubicBezTo>
                  <a:cubicBezTo>
                    <a:pt x="17222" y="19894"/>
                    <a:pt x="17819" y="19429"/>
                    <a:pt x="18225" y="18147"/>
                  </a:cubicBezTo>
                  <a:cubicBezTo>
                    <a:pt x="18225" y="18145"/>
                    <a:pt x="18228" y="18146"/>
                    <a:pt x="18229" y="18143"/>
                  </a:cubicBezTo>
                  <a:cubicBezTo>
                    <a:pt x="18232" y="18132"/>
                    <a:pt x="18235" y="18122"/>
                    <a:pt x="18241" y="18111"/>
                  </a:cubicBezTo>
                  <a:cubicBezTo>
                    <a:pt x="18245" y="18102"/>
                    <a:pt x="18248" y="18090"/>
                    <a:pt x="18252" y="18082"/>
                  </a:cubicBezTo>
                  <a:cubicBezTo>
                    <a:pt x="18258" y="18073"/>
                    <a:pt x="18266" y="18067"/>
                    <a:pt x="18272" y="18058"/>
                  </a:cubicBezTo>
                  <a:cubicBezTo>
                    <a:pt x="18278" y="18049"/>
                    <a:pt x="18286" y="18041"/>
                    <a:pt x="18292" y="18033"/>
                  </a:cubicBezTo>
                  <a:cubicBezTo>
                    <a:pt x="18299" y="18026"/>
                    <a:pt x="18305" y="18016"/>
                    <a:pt x="18312" y="18009"/>
                  </a:cubicBezTo>
                  <a:cubicBezTo>
                    <a:pt x="18320" y="18002"/>
                    <a:pt x="18328" y="17995"/>
                    <a:pt x="18336" y="17988"/>
                  </a:cubicBezTo>
                  <a:cubicBezTo>
                    <a:pt x="18344" y="17982"/>
                    <a:pt x="18351" y="17978"/>
                    <a:pt x="18360" y="17972"/>
                  </a:cubicBezTo>
                  <a:cubicBezTo>
                    <a:pt x="18369" y="17966"/>
                    <a:pt x="18378" y="17961"/>
                    <a:pt x="18388" y="17956"/>
                  </a:cubicBezTo>
                  <a:cubicBezTo>
                    <a:pt x="18390" y="17955"/>
                    <a:pt x="18393" y="17953"/>
                    <a:pt x="18396" y="17952"/>
                  </a:cubicBezTo>
                  <a:cubicBezTo>
                    <a:pt x="19232" y="17561"/>
                    <a:pt x="20123" y="16627"/>
                    <a:pt x="20123" y="15665"/>
                  </a:cubicBezTo>
                  <a:cubicBezTo>
                    <a:pt x="20123" y="14979"/>
                    <a:pt x="19860" y="14371"/>
                    <a:pt x="19383" y="13949"/>
                  </a:cubicBezTo>
                  <a:cubicBezTo>
                    <a:pt x="18762" y="13399"/>
                    <a:pt x="17820" y="13197"/>
                    <a:pt x="16660" y="13370"/>
                  </a:cubicBezTo>
                  <a:cubicBezTo>
                    <a:pt x="16486" y="13397"/>
                    <a:pt x="16328" y="13275"/>
                    <a:pt x="16302" y="13097"/>
                  </a:cubicBezTo>
                  <a:cubicBezTo>
                    <a:pt x="16277" y="12919"/>
                    <a:pt x="16395" y="12752"/>
                    <a:pt x="16569" y="12726"/>
                  </a:cubicBezTo>
                  <a:cubicBezTo>
                    <a:pt x="18272" y="12473"/>
                    <a:pt x="19264" y="12983"/>
                    <a:pt x="19797" y="13456"/>
                  </a:cubicBezTo>
                  <a:cubicBezTo>
                    <a:pt x="20055" y="13684"/>
                    <a:pt x="20265" y="13954"/>
                    <a:pt x="20422" y="14255"/>
                  </a:cubicBezTo>
                  <a:cubicBezTo>
                    <a:pt x="20843" y="13727"/>
                    <a:pt x="21050" y="13181"/>
                    <a:pt x="21050" y="12596"/>
                  </a:cubicBezTo>
                  <a:cubicBezTo>
                    <a:pt x="21050" y="12341"/>
                    <a:pt x="21005" y="12167"/>
                    <a:pt x="20931" y="11907"/>
                  </a:cubicBezTo>
                  <a:lnTo>
                    <a:pt x="20923" y="11878"/>
                  </a:lnTo>
                  <a:cubicBezTo>
                    <a:pt x="20921" y="11871"/>
                    <a:pt x="20921" y="11865"/>
                    <a:pt x="20919" y="11858"/>
                  </a:cubicBezTo>
                  <a:cubicBezTo>
                    <a:pt x="20917" y="11845"/>
                    <a:pt x="20912" y="11834"/>
                    <a:pt x="20911" y="11821"/>
                  </a:cubicBezTo>
                  <a:cubicBezTo>
                    <a:pt x="20910" y="11810"/>
                    <a:pt x="20911" y="11799"/>
                    <a:pt x="20911" y="11788"/>
                  </a:cubicBezTo>
                  <a:cubicBezTo>
                    <a:pt x="20911" y="11778"/>
                    <a:pt x="20910" y="11766"/>
                    <a:pt x="20911" y="11756"/>
                  </a:cubicBezTo>
                  <a:cubicBezTo>
                    <a:pt x="20912" y="11745"/>
                    <a:pt x="20913" y="11734"/>
                    <a:pt x="20915" y="11723"/>
                  </a:cubicBezTo>
                  <a:cubicBezTo>
                    <a:pt x="20917" y="11713"/>
                    <a:pt x="20920" y="11705"/>
                    <a:pt x="20923" y="11695"/>
                  </a:cubicBezTo>
                  <a:cubicBezTo>
                    <a:pt x="20926" y="11684"/>
                    <a:pt x="20931" y="11676"/>
                    <a:pt x="20935" y="11666"/>
                  </a:cubicBezTo>
                  <a:cubicBezTo>
                    <a:pt x="20939" y="11657"/>
                    <a:pt x="20942" y="11647"/>
                    <a:pt x="20947" y="11638"/>
                  </a:cubicBezTo>
                  <a:cubicBezTo>
                    <a:pt x="20953" y="11626"/>
                    <a:pt x="20960" y="11616"/>
                    <a:pt x="20967" y="11605"/>
                  </a:cubicBezTo>
                  <a:cubicBezTo>
                    <a:pt x="20971" y="11599"/>
                    <a:pt x="20974" y="11591"/>
                    <a:pt x="20979" y="11585"/>
                  </a:cubicBezTo>
                  <a:cubicBezTo>
                    <a:pt x="21384" y="11066"/>
                    <a:pt x="21600" y="10440"/>
                    <a:pt x="21600" y="9775"/>
                  </a:cubicBezTo>
                  <a:cubicBezTo>
                    <a:pt x="21600" y="8176"/>
                    <a:pt x="20327" y="6877"/>
                    <a:pt x="18766" y="6877"/>
                  </a:cubicBezTo>
                  <a:cubicBezTo>
                    <a:pt x="18135" y="6877"/>
                    <a:pt x="17541" y="7083"/>
                    <a:pt x="17043" y="7476"/>
                  </a:cubicBezTo>
                  <a:cubicBezTo>
                    <a:pt x="16903" y="7586"/>
                    <a:pt x="16700" y="7562"/>
                    <a:pt x="16593" y="7419"/>
                  </a:cubicBezTo>
                  <a:cubicBezTo>
                    <a:pt x="16485" y="7276"/>
                    <a:pt x="16513" y="7068"/>
                    <a:pt x="16653" y="6958"/>
                  </a:cubicBezTo>
                  <a:cubicBezTo>
                    <a:pt x="17263" y="6477"/>
                    <a:pt x="17994" y="6224"/>
                    <a:pt x="18766" y="6224"/>
                  </a:cubicBezTo>
                  <a:cubicBezTo>
                    <a:pt x="19595" y="6224"/>
                    <a:pt x="20358" y="6525"/>
                    <a:pt x="20955" y="7023"/>
                  </a:cubicBezTo>
                  <a:cubicBezTo>
                    <a:pt x="20875" y="6087"/>
                    <a:pt x="20635" y="5547"/>
                    <a:pt x="20262" y="5136"/>
                  </a:cubicBezTo>
                  <a:cubicBezTo>
                    <a:pt x="20233" y="5252"/>
                    <a:pt x="20194" y="5361"/>
                    <a:pt x="20147" y="5495"/>
                  </a:cubicBezTo>
                  <a:cubicBezTo>
                    <a:pt x="20125" y="5559"/>
                    <a:pt x="20102" y="5630"/>
                    <a:pt x="20075" y="5711"/>
                  </a:cubicBezTo>
                  <a:cubicBezTo>
                    <a:pt x="20030" y="5847"/>
                    <a:pt x="19906" y="5935"/>
                    <a:pt x="19773" y="5935"/>
                  </a:cubicBezTo>
                  <a:cubicBezTo>
                    <a:pt x="19739" y="5935"/>
                    <a:pt x="19703" y="5926"/>
                    <a:pt x="19669" y="5915"/>
                  </a:cubicBezTo>
                  <a:cubicBezTo>
                    <a:pt x="19503" y="5857"/>
                    <a:pt x="19414" y="5673"/>
                    <a:pt x="19470" y="5503"/>
                  </a:cubicBezTo>
                  <a:cubicBezTo>
                    <a:pt x="19499" y="5418"/>
                    <a:pt x="19526" y="5342"/>
                    <a:pt x="19550" y="5275"/>
                  </a:cubicBezTo>
                  <a:cubicBezTo>
                    <a:pt x="19657" y="4968"/>
                    <a:pt x="19701" y="4842"/>
                    <a:pt x="19701" y="4353"/>
                  </a:cubicBezTo>
                  <a:cubicBezTo>
                    <a:pt x="19701" y="2928"/>
                    <a:pt x="18784" y="1773"/>
                    <a:pt x="17532" y="1512"/>
                  </a:cubicBezTo>
                  <a:cubicBezTo>
                    <a:pt x="17719" y="2004"/>
                    <a:pt x="17819" y="2561"/>
                    <a:pt x="17819" y="3163"/>
                  </a:cubicBezTo>
                  <a:cubicBezTo>
                    <a:pt x="17819" y="4241"/>
                    <a:pt x="17340" y="5500"/>
                    <a:pt x="16012" y="6347"/>
                  </a:cubicBezTo>
                  <a:cubicBezTo>
                    <a:pt x="15400" y="6737"/>
                    <a:pt x="14356" y="7042"/>
                    <a:pt x="12860" y="6290"/>
                  </a:cubicBezTo>
                  <a:cubicBezTo>
                    <a:pt x="12702" y="6210"/>
                    <a:pt x="12635" y="6015"/>
                    <a:pt x="12712" y="5853"/>
                  </a:cubicBezTo>
                  <a:cubicBezTo>
                    <a:pt x="12790" y="5692"/>
                    <a:pt x="12980" y="5627"/>
                    <a:pt x="13138" y="5707"/>
                  </a:cubicBezTo>
                  <a:cubicBezTo>
                    <a:pt x="14129" y="6205"/>
                    <a:pt x="14983" y="6233"/>
                    <a:pt x="15673" y="5792"/>
                  </a:cubicBezTo>
                  <a:cubicBezTo>
                    <a:pt x="16654" y="5167"/>
                    <a:pt x="17182" y="4287"/>
                    <a:pt x="17182" y="3163"/>
                  </a:cubicBezTo>
                  <a:cubicBezTo>
                    <a:pt x="17182" y="2458"/>
                    <a:pt x="17021" y="1826"/>
                    <a:pt x="16732" y="1317"/>
                  </a:cubicBezTo>
                  <a:cubicBezTo>
                    <a:pt x="16727" y="1309"/>
                    <a:pt x="16721" y="1304"/>
                    <a:pt x="16716" y="1296"/>
                  </a:cubicBezTo>
                  <a:cubicBezTo>
                    <a:pt x="16253" y="496"/>
                    <a:pt x="15477" y="0"/>
                    <a:pt x="14547" y="0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/>
              <a:endParaRPr>
                <a:latin typeface="Lato Light"/>
                <a:cs typeface="Lato Light"/>
              </a:endParaRP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1052052" y="3792169"/>
            <a:ext cx="2299031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 smtClean="0">
                <a:latin typeface="+mj-lt"/>
              </a:rPr>
              <a:t>See4U</a:t>
            </a:r>
            <a:r>
              <a:rPr lang="en-US" sz="6600" dirty="0" smtClean="0">
                <a:latin typeface="+mj-lt"/>
              </a:rPr>
              <a:t> can upgrades its performance with the help of its Users, Manually or through Voice commands</a:t>
            </a:r>
            <a:endParaRPr lang="vi-VN" sz="4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02390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5527154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Add Person Face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6267" y="1995226"/>
            <a:ext cx="3334552" cy="1855629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7722550" y="1344905"/>
            <a:ext cx="5881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Microsoft Cognitive Service</a:t>
            </a:r>
            <a:endParaRPr lang="vi-VN" dirty="0">
              <a:latin typeface="+mj-lt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404" y="5502864"/>
            <a:ext cx="2780959" cy="2780959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877282" y="796065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User</a:t>
            </a:r>
            <a:endParaRPr lang="vi-VN" dirty="0">
              <a:latin typeface="+mj-lt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9420229" y="196608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147" y="2612418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60" name="Straight Connector 59"/>
          <p:cNvCxnSpPr>
            <a:stCxn id="56" idx="1"/>
          </p:cNvCxnSpPr>
          <p:nvPr/>
        </p:nvCxnSpPr>
        <p:spPr>
          <a:xfrm flipH="1">
            <a:off x="7261412" y="3044266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7261412" y="304426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flipH="1">
            <a:off x="12711513" y="3049497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14208248" y="3044265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7261412" y="12898714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 flipH="1" flipV="1">
            <a:off x="17104660" y="3116094"/>
            <a:ext cx="1919469" cy="523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17104659" y="3116094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flipH="1">
            <a:off x="22358681" y="3121325"/>
            <a:ext cx="169281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24051495" y="3116093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17104659" y="12970542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7709242" y="3967316"/>
            <a:ext cx="6051176" cy="8633012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29" name="Straight Connector 28"/>
          <p:cNvCxnSpPr/>
          <p:nvPr/>
        </p:nvCxnSpPr>
        <p:spPr>
          <a:xfrm>
            <a:off x="7709242" y="5197545"/>
            <a:ext cx="6051176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8932012" y="4197710"/>
            <a:ext cx="36166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 Group</a:t>
            </a:r>
            <a:endParaRPr lang="vi-VN" sz="4400" dirty="0">
              <a:latin typeface="+mj-lt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8116757" y="5530627"/>
            <a:ext cx="5343123" cy="5848907"/>
          </a:xfrm>
          <a:prstGeom prst="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32" name="Straight Connector 31"/>
          <p:cNvCxnSpPr/>
          <p:nvPr/>
        </p:nvCxnSpPr>
        <p:spPr>
          <a:xfrm>
            <a:off x="8116757" y="6473526"/>
            <a:ext cx="5343123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9831896" y="5554892"/>
            <a:ext cx="19046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</a:t>
            </a:r>
            <a:endParaRPr lang="vi-VN" sz="4400" dirty="0">
              <a:latin typeface="+mj-lt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8335220" y="6756705"/>
            <a:ext cx="3629520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 smtClean="0">
                <a:latin typeface="+mj-lt"/>
              </a:rPr>
              <a:t>Name</a:t>
            </a:r>
          </a:p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 smtClean="0">
                <a:latin typeface="+mj-lt"/>
              </a:rPr>
              <a:t>Description</a:t>
            </a:r>
          </a:p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 smtClean="0">
                <a:solidFill>
                  <a:srgbClr val="FF0000"/>
                </a:solidFill>
                <a:latin typeface="+mj-lt"/>
              </a:rPr>
              <a:t>Person ID</a:t>
            </a:r>
          </a:p>
        </p:txBody>
      </p:sp>
      <p:sp>
        <p:nvSpPr>
          <p:cNvPr id="35" name="Rectangle 34"/>
          <p:cNvSpPr/>
          <p:nvPr/>
        </p:nvSpPr>
        <p:spPr>
          <a:xfrm>
            <a:off x="17681665" y="3967317"/>
            <a:ext cx="6051176" cy="8633012"/>
          </a:xfrm>
          <a:prstGeom prst="rect">
            <a:avLst/>
          </a:prstGeom>
          <a:noFill/>
          <a:ln w="57150"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36" name="Straight Connector 35"/>
          <p:cNvCxnSpPr/>
          <p:nvPr/>
        </p:nvCxnSpPr>
        <p:spPr>
          <a:xfrm>
            <a:off x="17681665" y="5197546"/>
            <a:ext cx="6051176" cy="0"/>
          </a:xfrm>
          <a:prstGeom prst="line">
            <a:avLst/>
          </a:prstGeom>
          <a:ln w="57150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18904435" y="4197711"/>
            <a:ext cx="36166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 Group</a:t>
            </a:r>
            <a:endParaRPr lang="vi-VN" sz="4400" dirty="0">
              <a:latin typeface="+mj-lt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18046105" y="5530627"/>
            <a:ext cx="5343123" cy="5848907"/>
          </a:xfrm>
          <a:prstGeom prst="rect">
            <a:avLst/>
          </a:prstGeom>
          <a:noFill/>
          <a:ln w="57150">
            <a:solidFill>
              <a:schemeClr val="accent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9" name="TextBox 38"/>
          <p:cNvSpPr txBox="1"/>
          <p:nvPr/>
        </p:nvSpPr>
        <p:spPr>
          <a:xfrm>
            <a:off x="19761244" y="5554892"/>
            <a:ext cx="19046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</a:t>
            </a:r>
            <a:endParaRPr lang="vi-VN" sz="4400" dirty="0">
              <a:latin typeface="+mj-lt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8264568" y="6756705"/>
            <a:ext cx="3629520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 smtClean="0">
                <a:latin typeface="+mj-lt"/>
              </a:rPr>
              <a:t>Name</a:t>
            </a:r>
          </a:p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 smtClean="0">
                <a:latin typeface="+mj-lt"/>
              </a:rPr>
              <a:t>Description</a:t>
            </a:r>
          </a:p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rgbClr val="FF0000"/>
                </a:solidFill>
                <a:latin typeface="+mj-lt"/>
              </a:rPr>
              <a:t>Person ID</a:t>
            </a:r>
          </a:p>
        </p:txBody>
      </p:sp>
      <p:cxnSp>
        <p:nvCxnSpPr>
          <p:cNvPr id="41" name="Straight Connector 40"/>
          <p:cNvCxnSpPr/>
          <p:nvPr/>
        </p:nvCxnSpPr>
        <p:spPr>
          <a:xfrm>
            <a:off x="18046105" y="6473526"/>
            <a:ext cx="5343123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1188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5527154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Add Person Face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6267" y="1995226"/>
            <a:ext cx="3334552" cy="1855629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7722550" y="1344905"/>
            <a:ext cx="5881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Microsoft Cognitive Service</a:t>
            </a:r>
            <a:endParaRPr lang="vi-VN" dirty="0">
              <a:latin typeface="+mj-lt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404" y="5502864"/>
            <a:ext cx="2780959" cy="2780959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877282" y="796065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User</a:t>
            </a:r>
            <a:endParaRPr lang="vi-VN" dirty="0">
              <a:latin typeface="+mj-lt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9420229" y="196608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147" y="2612418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60" name="Straight Connector 59"/>
          <p:cNvCxnSpPr>
            <a:stCxn id="56" idx="1"/>
          </p:cNvCxnSpPr>
          <p:nvPr/>
        </p:nvCxnSpPr>
        <p:spPr>
          <a:xfrm flipH="1">
            <a:off x="7261412" y="3044266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7261412" y="304426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flipH="1">
            <a:off x="12711513" y="3049497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14208248" y="3044265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7261412" y="12898714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 flipH="1" flipV="1">
            <a:off x="17104660" y="3116094"/>
            <a:ext cx="1919469" cy="523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17104659" y="3116094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flipH="1">
            <a:off x="22358681" y="3121325"/>
            <a:ext cx="169281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24051495" y="3116093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17104659" y="12970542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3263388" y="6250081"/>
            <a:ext cx="335631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3445521" y="5502864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1. Input</a:t>
            </a:r>
            <a:endParaRPr lang="vi-VN" dirty="0">
              <a:latin typeface="+mj-lt"/>
            </a:endParaRP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t="9076" r="1477" b="8433"/>
          <a:stretch/>
        </p:blipFill>
        <p:spPr>
          <a:xfrm>
            <a:off x="4043657" y="6473526"/>
            <a:ext cx="1538348" cy="1732680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7709242" y="3967316"/>
            <a:ext cx="6051176" cy="8633012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32" name="Straight Connector 31"/>
          <p:cNvCxnSpPr/>
          <p:nvPr/>
        </p:nvCxnSpPr>
        <p:spPr>
          <a:xfrm>
            <a:off x="7709242" y="5197545"/>
            <a:ext cx="6051176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8932012" y="4197710"/>
            <a:ext cx="36166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 Group</a:t>
            </a:r>
            <a:endParaRPr lang="vi-VN" sz="4400" dirty="0">
              <a:latin typeface="+mj-lt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8116757" y="5530627"/>
            <a:ext cx="5343123" cy="5848907"/>
          </a:xfrm>
          <a:prstGeom prst="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35" name="Straight Connector 34"/>
          <p:cNvCxnSpPr/>
          <p:nvPr/>
        </p:nvCxnSpPr>
        <p:spPr>
          <a:xfrm>
            <a:off x="8116757" y="6473526"/>
            <a:ext cx="5343123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9831896" y="5554892"/>
            <a:ext cx="19046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</a:t>
            </a:r>
            <a:endParaRPr lang="vi-VN" sz="4400" dirty="0">
              <a:latin typeface="+mj-lt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8335220" y="6756705"/>
            <a:ext cx="3629520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 smtClean="0">
                <a:latin typeface="+mj-lt"/>
              </a:rPr>
              <a:t>Name</a:t>
            </a:r>
          </a:p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 smtClean="0">
                <a:latin typeface="+mj-lt"/>
              </a:rPr>
              <a:t>Description</a:t>
            </a:r>
          </a:p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 smtClean="0">
                <a:solidFill>
                  <a:srgbClr val="FF0000"/>
                </a:solidFill>
                <a:latin typeface="+mj-lt"/>
              </a:rPr>
              <a:t>Person ID</a:t>
            </a:r>
          </a:p>
        </p:txBody>
      </p:sp>
      <p:sp>
        <p:nvSpPr>
          <p:cNvPr id="38" name="Rectangle 37"/>
          <p:cNvSpPr/>
          <p:nvPr/>
        </p:nvSpPr>
        <p:spPr>
          <a:xfrm>
            <a:off x="17681665" y="3967317"/>
            <a:ext cx="6051176" cy="8633012"/>
          </a:xfrm>
          <a:prstGeom prst="rect">
            <a:avLst/>
          </a:prstGeom>
          <a:noFill/>
          <a:ln w="57150"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39" name="Straight Connector 38"/>
          <p:cNvCxnSpPr/>
          <p:nvPr/>
        </p:nvCxnSpPr>
        <p:spPr>
          <a:xfrm>
            <a:off x="17681665" y="5197546"/>
            <a:ext cx="6051176" cy="0"/>
          </a:xfrm>
          <a:prstGeom prst="line">
            <a:avLst/>
          </a:prstGeom>
          <a:ln w="57150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18904435" y="4197711"/>
            <a:ext cx="36166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 Group</a:t>
            </a:r>
            <a:endParaRPr lang="vi-VN" sz="4400" dirty="0">
              <a:latin typeface="+mj-lt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18046105" y="5530627"/>
            <a:ext cx="5343123" cy="5848907"/>
          </a:xfrm>
          <a:prstGeom prst="rect">
            <a:avLst/>
          </a:prstGeom>
          <a:noFill/>
          <a:ln w="57150">
            <a:solidFill>
              <a:schemeClr val="accent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2" name="TextBox 41"/>
          <p:cNvSpPr txBox="1"/>
          <p:nvPr/>
        </p:nvSpPr>
        <p:spPr>
          <a:xfrm>
            <a:off x="19761244" y="5554892"/>
            <a:ext cx="19046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</a:t>
            </a:r>
            <a:endParaRPr lang="vi-VN" sz="4400" dirty="0">
              <a:latin typeface="+mj-lt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8264568" y="6756705"/>
            <a:ext cx="3629520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 smtClean="0">
                <a:latin typeface="+mj-lt"/>
              </a:rPr>
              <a:t>Name</a:t>
            </a:r>
          </a:p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 smtClean="0">
                <a:latin typeface="+mj-lt"/>
              </a:rPr>
              <a:t>Description</a:t>
            </a:r>
          </a:p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rgbClr val="FF0000"/>
                </a:solidFill>
                <a:latin typeface="+mj-lt"/>
              </a:rPr>
              <a:t>Person ID</a:t>
            </a:r>
          </a:p>
        </p:txBody>
      </p:sp>
      <p:cxnSp>
        <p:nvCxnSpPr>
          <p:cNvPr id="44" name="Straight Connector 43"/>
          <p:cNvCxnSpPr/>
          <p:nvPr/>
        </p:nvCxnSpPr>
        <p:spPr>
          <a:xfrm>
            <a:off x="18046105" y="6473526"/>
            <a:ext cx="5343123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7223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5527154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Add Person Face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6267" y="1995226"/>
            <a:ext cx="3334552" cy="1855629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7722550" y="1344905"/>
            <a:ext cx="5881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Microsoft Cognitive Service</a:t>
            </a:r>
            <a:endParaRPr lang="vi-VN" dirty="0">
              <a:latin typeface="+mj-lt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404" y="5502864"/>
            <a:ext cx="2780959" cy="2780959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877282" y="796065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User</a:t>
            </a:r>
            <a:endParaRPr lang="vi-VN" dirty="0">
              <a:latin typeface="+mj-lt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9420229" y="196608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147" y="2612418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60" name="Straight Connector 59"/>
          <p:cNvCxnSpPr>
            <a:stCxn id="56" idx="1"/>
          </p:cNvCxnSpPr>
          <p:nvPr/>
        </p:nvCxnSpPr>
        <p:spPr>
          <a:xfrm flipH="1">
            <a:off x="7261412" y="3044266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7261412" y="304426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flipH="1">
            <a:off x="12711513" y="3049497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14208248" y="3044265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7261412" y="12898714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 flipH="1" flipV="1">
            <a:off x="17104660" y="3116094"/>
            <a:ext cx="1919469" cy="523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17104659" y="3116094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flipH="1">
            <a:off x="22358681" y="3121325"/>
            <a:ext cx="169281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24051495" y="3116093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17104659" y="12970542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3263388" y="6250081"/>
            <a:ext cx="335631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3445521" y="5502864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1. Input</a:t>
            </a:r>
            <a:endParaRPr lang="vi-VN" dirty="0">
              <a:latin typeface="+mj-lt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7709242" y="3967316"/>
            <a:ext cx="6051176" cy="8633012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32" name="Straight Connector 31"/>
          <p:cNvCxnSpPr/>
          <p:nvPr/>
        </p:nvCxnSpPr>
        <p:spPr>
          <a:xfrm>
            <a:off x="7709242" y="5197545"/>
            <a:ext cx="6051176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8932012" y="4197710"/>
            <a:ext cx="36166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 Group</a:t>
            </a:r>
            <a:endParaRPr lang="vi-VN" sz="4400" dirty="0">
              <a:latin typeface="+mj-lt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8116757" y="5530627"/>
            <a:ext cx="5343123" cy="5848907"/>
          </a:xfrm>
          <a:prstGeom prst="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35" name="Straight Connector 34"/>
          <p:cNvCxnSpPr/>
          <p:nvPr/>
        </p:nvCxnSpPr>
        <p:spPr>
          <a:xfrm>
            <a:off x="8116757" y="6473526"/>
            <a:ext cx="5343123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9831896" y="5554892"/>
            <a:ext cx="19046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</a:t>
            </a:r>
            <a:endParaRPr lang="vi-VN" sz="4400" dirty="0">
              <a:latin typeface="+mj-lt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8335220" y="6756705"/>
            <a:ext cx="3629520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 smtClean="0">
                <a:latin typeface="+mj-lt"/>
              </a:rPr>
              <a:t>Name</a:t>
            </a:r>
          </a:p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 smtClean="0">
                <a:latin typeface="+mj-lt"/>
              </a:rPr>
              <a:t>Description</a:t>
            </a:r>
          </a:p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 smtClean="0">
                <a:solidFill>
                  <a:srgbClr val="FF0000"/>
                </a:solidFill>
                <a:latin typeface="+mj-lt"/>
              </a:rPr>
              <a:t>Person ID</a:t>
            </a:r>
          </a:p>
        </p:txBody>
      </p:sp>
      <p:cxnSp>
        <p:nvCxnSpPr>
          <p:cNvPr id="38" name="Straight Arrow Connector 37"/>
          <p:cNvCxnSpPr/>
          <p:nvPr/>
        </p:nvCxnSpPr>
        <p:spPr>
          <a:xfrm>
            <a:off x="14366231" y="6449899"/>
            <a:ext cx="2497006" cy="2362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14208247" y="5741636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2. Send</a:t>
            </a:r>
            <a:endParaRPr lang="vi-VN" dirty="0">
              <a:latin typeface="+mj-lt"/>
            </a:endParaRPr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t="9076" r="1477" b="8433"/>
          <a:stretch/>
        </p:blipFill>
        <p:spPr>
          <a:xfrm>
            <a:off x="4043657" y="6473526"/>
            <a:ext cx="1538348" cy="1732680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t="9076" r="1477" b="8433"/>
          <a:stretch/>
        </p:blipFill>
        <p:spPr>
          <a:xfrm>
            <a:off x="14926313" y="6551143"/>
            <a:ext cx="1538348" cy="1732680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14625891" y="8483808"/>
            <a:ext cx="2061126" cy="58477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+mj-lt"/>
              </a:rPr>
              <a:t>Person ID</a:t>
            </a:r>
            <a:endParaRPr lang="vi-VN" sz="3200" dirty="0">
              <a:latin typeface="+mj-lt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4625891" y="9350853"/>
            <a:ext cx="2061126" cy="107721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+mj-lt"/>
              </a:rPr>
              <a:t>Person Group ID</a:t>
            </a:r>
            <a:endParaRPr lang="vi-VN" sz="3200" dirty="0">
              <a:latin typeface="+mj-lt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17681665" y="3967317"/>
            <a:ext cx="6051176" cy="8633012"/>
          </a:xfrm>
          <a:prstGeom prst="rect">
            <a:avLst/>
          </a:prstGeom>
          <a:noFill/>
          <a:ln w="57150"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45" name="Straight Connector 44"/>
          <p:cNvCxnSpPr/>
          <p:nvPr/>
        </p:nvCxnSpPr>
        <p:spPr>
          <a:xfrm>
            <a:off x="17681665" y="5197546"/>
            <a:ext cx="6051176" cy="0"/>
          </a:xfrm>
          <a:prstGeom prst="line">
            <a:avLst/>
          </a:prstGeom>
          <a:ln w="57150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18904435" y="4197711"/>
            <a:ext cx="36166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 Group</a:t>
            </a:r>
            <a:endParaRPr lang="vi-VN" sz="4400" dirty="0">
              <a:latin typeface="+mj-lt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18046105" y="5530627"/>
            <a:ext cx="5343123" cy="5848907"/>
          </a:xfrm>
          <a:prstGeom prst="rect">
            <a:avLst/>
          </a:prstGeom>
          <a:noFill/>
          <a:ln w="57150">
            <a:solidFill>
              <a:schemeClr val="accent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8" name="TextBox 47"/>
          <p:cNvSpPr txBox="1"/>
          <p:nvPr/>
        </p:nvSpPr>
        <p:spPr>
          <a:xfrm>
            <a:off x="19761244" y="5554892"/>
            <a:ext cx="19046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</a:t>
            </a:r>
            <a:endParaRPr lang="vi-VN" sz="4400" dirty="0">
              <a:latin typeface="+mj-lt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18264568" y="6756705"/>
            <a:ext cx="3629520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 smtClean="0">
                <a:latin typeface="+mj-lt"/>
              </a:rPr>
              <a:t>Name</a:t>
            </a:r>
          </a:p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 smtClean="0">
                <a:latin typeface="+mj-lt"/>
              </a:rPr>
              <a:t>Description</a:t>
            </a:r>
          </a:p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rgbClr val="FF0000"/>
                </a:solidFill>
                <a:latin typeface="+mj-lt"/>
              </a:rPr>
              <a:t>Person ID</a:t>
            </a:r>
          </a:p>
        </p:txBody>
      </p:sp>
      <p:cxnSp>
        <p:nvCxnSpPr>
          <p:cNvPr id="50" name="Straight Connector 49"/>
          <p:cNvCxnSpPr/>
          <p:nvPr/>
        </p:nvCxnSpPr>
        <p:spPr>
          <a:xfrm>
            <a:off x="18046105" y="6473526"/>
            <a:ext cx="5343123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1550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5527154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Add Person Face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6267" y="1995226"/>
            <a:ext cx="3334552" cy="1855629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7722550" y="1344905"/>
            <a:ext cx="5881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Microsoft Cognitive Service</a:t>
            </a:r>
            <a:endParaRPr lang="vi-VN" dirty="0">
              <a:latin typeface="+mj-lt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404" y="5502864"/>
            <a:ext cx="2780959" cy="2780959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877282" y="796065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User</a:t>
            </a:r>
            <a:endParaRPr lang="vi-VN" dirty="0">
              <a:latin typeface="+mj-lt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9420229" y="196608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147" y="2612418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60" name="Straight Connector 59"/>
          <p:cNvCxnSpPr>
            <a:stCxn id="56" idx="1"/>
          </p:cNvCxnSpPr>
          <p:nvPr/>
        </p:nvCxnSpPr>
        <p:spPr>
          <a:xfrm flipH="1">
            <a:off x="7261412" y="3044266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7261412" y="304426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flipH="1">
            <a:off x="12711513" y="3049497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14208248" y="3044265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7261412" y="12898714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 flipH="1" flipV="1">
            <a:off x="17104660" y="3116094"/>
            <a:ext cx="1919469" cy="523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17104659" y="3116094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flipH="1">
            <a:off x="22358681" y="3121325"/>
            <a:ext cx="169281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24051495" y="3116093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17104659" y="12970542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3263388" y="6250081"/>
            <a:ext cx="335631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3445521" y="5502864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1. Input</a:t>
            </a:r>
            <a:endParaRPr lang="vi-VN" dirty="0">
              <a:latin typeface="+mj-lt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7709242" y="3967316"/>
            <a:ext cx="6051176" cy="8633012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32" name="Straight Connector 31"/>
          <p:cNvCxnSpPr/>
          <p:nvPr/>
        </p:nvCxnSpPr>
        <p:spPr>
          <a:xfrm>
            <a:off x="7709242" y="5197545"/>
            <a:ext cx="6051176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8932012" y="4197710"/>
            <a:ext cx="36166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 Group</a:t>
            </a:r>
            <a:endParaRPr lang="vi-VN" sz="4400" dirty="0">
              <a:latin typeface="+mj-lt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8116757" y="5530627"/>
            <a:ext cx="5343123" cy="5848907"/>
          </a:xfrm>
          <a:prstGeom prst="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35" name="Straight Connector 34"/>
          <p:cNvCxnSpPr/>
          <p:nvPr/>
        </p:nvCxnSpPr>
        <p:spPr>
          <a:xfrm>
            <a:off x="8116757" y="6473526"/>
            <a:ext cx="5343123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9831896" y="5554892"/>
            <a:ext cx="19046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</a:t>
            </a:r>
            <a:endParaRPr lang="vi-VN" sz="4400" dirty="0">
              <a:latin typeface="+mj-lt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8335220" y="6756705"/>
            <a:ext cx="3629520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 smtClean="0">
                <a:latin typeface="+mj-lt"/>
              </a:rPr>
              <a:t>Name</a:t>
            </a:r>
          </a:p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 smtClean="0">
                <a:latin typeface="+mj-lt"/>
              </a:rPr>
              <a:t>Description</a:t>
            </a:r>
          </a:p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 smtClean="0">
                <a:solidFill>
                  <a:srgbClr val="FF0000"/>
                </a:solidFill>
                <a:latin typeface="+mj-lt"/>
              </a:rPr>
              <a:t>Person ID</a:t>
            </a:r>
          </a:p>
        </p:txBody>
      </p:sp>
      <p:cxnSp>
        <p:nvCxnSpPr>
          <p:cNvPr id="38" name="Straight Arrow Connector 37"/>
          <p:cNvCxnSpPr/>
          <p:nvPr/>
        </p:nvCxnSpPr>
        <p:spPr>
          <a:xfrm>
            <a:off x="14366231" y="6449899"/>
            <a:ext cx="2497006" cy="2362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14208247" y="5741636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2. Send</a:t>
            </a:r>
            <a:endParaRPr lang="vi-VN" dirty="0">
              <a:latin typeface="+mj-lt"/>
            </a:endParaRPr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t="9076" r="1477" b="8433"/>
          <a:stretch/>
        </p:blipFill>
        <p:spPr>
          <a:xfrm>
            <a:off x="4043657" y="6473526"/>
            <a:ext cx="1538348" cy="1732680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t="9076" r="1477" b="8433"/>
          <a:stretch/>
        </p:blipFill>
        <p:spPr>
          <a:xfrm>
            <a:off x="14926313" y="6551143"/>
            <a:ext cx="1538348" cy="1732680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14625891" y="8483808"/>
            <a:ext cx="2061126" cy="58477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+mj-lt"/>
              </a:rPr>
              <a:t>Person ID</a:t>
            </a:r>
            <a:endParaRPr lang="vi-VN" sz="3200" dirty="0">
              <a:latin typeface="+mj-lt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4625891" y="9350853"/>
            <a:ext cx="2061126" cy="107721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+mj-lt"/>
              </a:rPr>
              <a:t>Person Group ID</a:t>
            </a:r>
            <a:endParaRPr lang="vi-VN" sz="3200" dirty="0">
              <a:latin typeface="+mj-lt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17681665" y="3967317"/>
            <a:ext cx="6051176" cy="8633012"/>
          </a:xfrm>
          <a:prstGeom prst="rect">
            <a:avLst/>
          </a:prstGeom>
          <a:noFill/>
          <a:ln w="57150"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46" name="Straight Connector 45"/>
          <p:cNvCxnSpPr/>
          <p:nvPr/>
        </p:nvCxnSpPr>
        <p:spPr>
          <a:xfrm>
            <a:off x="17681665" y="5197546"/>
            <a:ext cx="6051176" cy="0"/>
          </a:xfrm>
          <a:prstGeom prst="line">
            <a:avLst/>
          </a:prstGeom>
          <a:ln w="57150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18904435" y="4197711"/>
            <a:ext cx="36166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 Group</a:t>
            </a:r>
            <a:endParaRPr lang="vi-VN" sz="4400" dirty="0">
              <a:latin typeface="+mj-lt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18046105" y="5530627"/>
            <a:ext cx="5343123" cy="6803140"/>
          </a:xfrm>
          <a:prstGeom prst="rect">
            <a:avLst/>
          </a:prstGeom>
          <a:noFill/>
          <a:ln w="57150">
            <a:solidFill>
              <a:schemeClr val="accent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9" name="TextBox 48"/>
          <p:cNvSpPr txBox="1"/>
          <p:nvPr/>
        </p:nvSpPr>
        <p:spPr>
          <a:xfrm>
            <a:off x="19761244" y="5554892"/>
            <a:ext cx="19046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</a:t>
            </a:r>
            <a:endParaRPr lang="vi-VN" sz="4400" dirty="0">
              <a:latin typeface="+mj-lt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18264568" y="6756705"/>
            <a:ext cx="3629520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 smtClean="0">
                <a:latin typeface="+mj-lt"/>
              </a:rPr>
              <a:t>Name</a:t>
            </a:r>
          </a:p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 smtClean="0">
                <a:latin typeface="+mj-lt"/>
              </a:rPr>
              <a:t>Description</a:t>
            </a:r>
          </a:p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rgbClr val="FF0000"/>
                </a:solidFill>
                <a:latin typeface="+mj-lt"/>
              </a:rPr>
              <a:t>Person ID</a:t>
            </a:r>
          </a:p>
        </p:txBody>
      </p:sp>
      <p:cxnSp>
        <p:nvCxnSpPr>
          <p:cNvPr id="51" name="Straight Connector 50"/>
          <p:cNvCxnSpPr/>
          <p:nvPr/>
        </p:nvCxnSpPr>
        <p:spPr>
          <a:xfrm>
            <a:off x="18046105" y="6473526"/>
            <a:ext cx="5343123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/>
          <p:cNvSpPr/>
          <p:nvPr/>
        </p:nvSpPr>
        <p:spPr>
          <a:xfrm>
            <a:off x="18379831" y="9088377"/>
            <a:ext cx="4686223" cy="3037376"/>
          </a:xfrm>
          <a:prstGeom prst="rect">
            <a:avLst/>
          </a:prstGeom>
          <a:noFill/>
          <a:ln w="57150">
            <a:solidFill>
              <a:srgbClr val="328CC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53" name="Straight Connector 52"/>
          <p:cNvCxnSpPr/>
          <p:nvPr/>
        </p:nvCxnSpPr>
        <p:spPr>
          <a:xfrm>
            <a:off x="18379831" y="9905288"/>
            <a:ext cx="4686223" cy="1"/>
          </a:xfrm>
          <a:prstGeom prst="line">
            <a:avLst/>
          </a:prstGeom>
          <a:ln w="57150">
            <a:solidFill>
              <a:srgbClr val="328C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20167557" y="9101410"/>
            <a:ext cx="135165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Face</a:t>
            </a:r>
            <a:endParaRPr lang="vi-VN" sz="4400" dirty="0">
              <a:latin typeface="+mj-lt"/>
            </a:endParaRPr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t="9076" r="1477" b="8433"/>
          <a:stretch/>
        </p:blipFill>
        <p:spPr>
          <a:xfrm>
            <a:off x="19894369" y="10167849"/>
            <a:ext cx="1538348" cy="1732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493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5527154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Add Person Face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6267" y="1995226"/>
            <a:ext cx="3334552" cy="1855629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7722550" y="1344905"/>
            <a:ext cx="5881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Microsoft Cognitive Service</a:t>
            </a:r>
            <a:endParaRPr lang="vi-VN" dirty="0">
              <a:latin typeface="+mj-lt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404" y="5502864"/>
            <a:ext cx="2780959" cy="2780959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877282" y="796065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User</a:t>
            </a:r>
            <a:endParaRPr lang="vi-VN" dirty="0">
              <a:latin typeface="+mj-lt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9420229" y="196608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147" y="2612418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60" name="Straight Connector 59"/>
          <p:cNvCxnSpPr>
            <a:stCxn id="56" idx="1"/>
          </p:cNvCxnSpPr>
          <p:nvPr/>
        </p:nvCxnSpPr>
        <p:spPr>
          <a:xfrm flipH="1">
            <a:off x="7261412" y="3044266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7261412" y="304426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flipH="1">
            <a:off x="12711513" y="3049497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14208248" y="3044265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7261412" y="12898714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 flipH="1" flipV="1">
            <a:off x="17104660" y="3116094"/>
            <a:ext cx="1919469" cy="523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17104659" y="3116094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flipH="1">
            <a:off x="22358681" y="3121325"/>
            <a:ext cx="169281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24051495" y="3116093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17104659" y="12970542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3263388" y="6250081"/>
            <a:ext cx="335631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3445521" y="5502864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1. Input</a:t>
            </a:r>
            <a:endParaRPr lang="vi-VN" dirty="0">
              <a:latin typeface="+mj-lt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7709242" y="3967316"/>
            <a:ext cx="6051176" cy="8633012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32" name="Straight Connector 31"/>
          <p:cNvCxnSpPr/>
          <p:nvPr/>
        </p:nvCxnSpPr>
        <p:spPr>
          <a:xfrm>
            <a:off x="7709242" y="5197545"/>
            <a:ext cx="6051176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8932012" y="4197710"/>
            <a:ext cx="36166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 Group</a:t>
            </a:r>
            <a:endParaRPr lang="vi-VN" sz="4400" dirty="0">
              <a:latin typeface="+mj-lt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8116757" y="5530627"/>
            <a:ext cx="5343123" cy="5848907"/>
          </a:xfrm>
          <a:prstGeom prst="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35" name="Straight Connector 34"/>
          <p:cNvCxnSpPr/>
          <p:nvPr/>
        </p:nvCxnSpPr>
        <p:spPr>
          <a:xfrm>
            <a:off x="8116757" y="6473526"/>
            <a:ext cx="5343123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9831896" y="5554892"/>
            <a:ext cx="19046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</a:t>
            </a:r>
            <a:endParaRPr lang="vi-VN" sz="4400" dirty="0">
              <a:latin typeface="+mj-lt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8335220" y="6756705"/>
            <a:ext cx="3629520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 smtClean="0">
                <a:latin typeface="+mj-lt"/>
              </a:rPr>
              <a:t>Name</a:t>
            </a:r>
          </a:p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 smtClean="0">
                <a:latin typeface="+mj-lt"/>
              </a:rPr>
              <a:t>Description</a:t>
            </a:r>
          </a:p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 smtClean="0">
                <a:solidFill>
                  <a:srgbClr val="FF0000"/>
                </a:solidFill>
                <a:latin typeface="+mj-lt"/>
              </a:rPr>
              <a:t>Person ID</a:t>
            </a:r>
          </a:p>
        </p:txBody>
      </p:sp>
      <p:cxnSp>
        <p:nvCxnSpPr>
          <p:cNvPr id="38" name="Straight Arrow Connector 37"/>
          <p:cNvCxnSpPr/>
          <p:nvPr/>
        </p:nvCxnSpPr>
        <p:spPr>
          <a:xfrm>
            <a:off x="14366231" y="6449899"/>
            <a:ext cx="2497006" cy="2362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14208247" y="5741636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2. Send</a:t>
            </a:r>
            <a:endParaRPr lang="vi-VN" dirty="0">
              <a:latin typeface="+mj-lt"/>
            </a:endParaRPr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t="9076" r="1477" b="8433"/>
          <a:stretch/>
        </p:blipFill>
        <p:spPr>
          <a:xfrm>
            <a:off x="4043657" y="6473526"/>
            <a:ext cx="1538348" cy="1732680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t="9076" r="1477" b="8433"/>
          <a:stretch/>
        </p:blipFill>
        <p:spPr>
          <a:xfrm>
            <a:off x="14926313" y="6551143"/>
            <a:ext cx="1538348" cy="1732680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14625891" y="8483808"/>
            <a:ext cx="2061126" cy="58477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+mj-lt"/>
              </a:rPr>
              <a:t>Person ID</a:t>
            </a:r>
            <a:endParaRPr lang="vi-VN" sz="3200" dirty="0">
              <a:latin typeface="+mj-lt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4625891" y="9350853"/>
            <a:ext cx="2061126" cy="107721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+mj-lt"/>
              </a:rPr>
              <a:t>Person Group ID</a:t>
            </a:r>
            <a:endParaRPr lang="vi-VN" sz="3200" dirty="0">
              <a:latin typeface="+mj-lt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17681665" y="3967317"/>
            <a:ext cx="6051176" cy="8633012"/>
          </a:xfrm>
          <a:prstGeom prst="rect">
            <a:avLst/>
          </a:prstGeom>
          <a:noFill/>
          <a:ln w="57150"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46" name="Straight Connector 45"/>
          <p:cNvCxnSpPr/>
          <p:nvPr/>
        </p:nvCxnSpPr>
        <p:spPr>
          <a:xfrm>
            <a:off x="17681665" y="5197546"/>
            <a:ext cx="6051176" cy="0"/>
          </a:xfrm>
          <a:prstGeom prst="line">
            <a:avLst/>
          </a:prstGeom>
          <a:ln w="57150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18904435" y="4197711"/>
            <a:ext cx="36166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 Group</a:t>
            </a:r>
            <a:endParaRPr lang="vi-VN" sz="4400" dirty="0">
              <a:latin typeface="+mj-lt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18046105" y="5530627"/>
            <a:ext cx="5343123" cy="6803140"/>
          </a:xfrm>
          <a:prstGeom prst="rect">
            <a:avLst/>
          </a:prstGeom>
          <a:noFill/>
          <a:ln w="57150">
            <a:solidFill>
              <a:schemeClr val="accent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9" name="TextBox 48"/>
          <p:cNvSpPr txBox="1"/>
          <p:nvPr/>
        </p:nvSpPr>
        <p:spPr>
          <a:xfrm>
            <a:off x="19761244" y="5554892"/>
            <a:ext cx="19046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</a:t>
            </a:r>
            <a:endParaRPr lang="vi-VN" sz="4400" dirty="0">
              <a:latin typeface="+mj-lt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18264568" y="6756705"/>
            <a:ext cx="3629520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 smtClean="0">
                <a:latin typeface="+mj-lt"/>
              </a:rPr>
              <a:t>Name</a:t>
            </a:r>
          </a:p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 smtClean="0">
                <a:latin typeface="+mj-lt"/>
              </a:rPr>
              <a:t>Description</a:t>
            </a:r>
          </a:p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rgbClr val="FF0000"/>
                </a:solidFill>
                <a:latin typeface="+mj-lt"/>
              </a:rPr>
              <a:t>Person ID</a:t>
            </a:r>
          </a:p>
        </p:txBody>
      </p:sp>
      <p:cxnSp>
        <p:nvCxnSpPr>
          <p:cNvPr id="51" name="Straight Connector 50"/>
          <p:cNvCxnSpPr/>
          <p:nvPr/>
        </p:nvCxnSpPr>
        <p:spPr>
          <a:xfrm>
            <a:off x="18046105" y="6473526"/>
            <a:ext cx="5343123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/>
          <p:cNvSpPr/>
          <p:nvPr/>
        </p:nvSpPr>
        <p:spPr>
          <a:xfrm>
            <a:off x="18379831" y="9088377"/>
            <a:ext cx="4686223" cy="3037376"/>
          </a:xfrm>
          <a:prstGeom prst="rect">
            <a:avLst/>
          </a:prstGeom>
          <a:noFill/>
          <a:ln w="57150">
            <a:solidFill>
              <a:srgbClr val="328CC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53" name="Straight Connector 52"/>
          <p:cNvCxnSpPr/>
          <p:nvPr/>
        </p:nvCxnSpPr>
        <p:spPr>
          <a:xfrm>
            <a:off x="18379831" y="9905288"/>
            <a:ext cx="4686223" cy="1"/>
          </a:xfrm>
          <a:prstGeom prst="line">
            <a:avLst/>
          </a:prstGeom>
          <a:ln w="57150">
            <a:solidFill>
              <a:srgbClr val="328C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20167557" y="9101410"/>
            <a:ext cx="135165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Face</a:t>
            </a:r>
            <a:endParaRPr lang="vi-VN" sz="4400" dirty="0">
              <a:latin typeface="+mj-lt"/>
            </a:endParaRPr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t="9076" r="1477" b="8433"/>
          <a:stretch/>
        </p:blipFill>
        <p:spPr>
          <a:xfrm>
            <a:off x="19894369" y="10167849"/>
            <a:ext cx="1538348" cy="1732680"/>
          </a:xfrm>
          <a:prstGeom prst="rect">
            <a:avLst/>
          </a:prstGeom>
        </p:spPr>
      </p:pic>
      <p:cxnSp>
        <p:nvCxnSpPr>
          <p:cNvPr id="54" name="Straight Arrow Connector 53"/>
          <p:cNvCxnSpPr/>
          <p:nvPr/>
        </p:nvCxnSpPr>
        <p:spPr>
          <a:xfrm flipH="1">
            <a:off x="14366231" y="11410183"/>
            <a:ext cx="2579103" cy="1691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14721712" y="11587144"/>
            <a:ext cx="2061126" cy="1077218"/>
          </a:xfrm>
          <a:prstGeom prst="rect">
            <a:avLst/>
          </a:prstGeom>
          <a:noFill/>
          <a:ln w="57150">
            <a:solidFill>
              <a:srgbClr val="328CCD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+mj-lt"/>
              </a:rPr>
              <a:t>Persisted Face ID</a:t>
            </a:r>
            <a:endParaRPr lang="vi-VN" sz="3200" dirty="0">
              <a:latin typeface="+mj-lt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14269164" y="10763852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3</a:t>
            </a:r>
            <a:r>
              <a:rPr lang="en-US" dirty="0" smtClean="0">
                <a:latin typeface="+mj-lt"/>
              </a:rPr>
              <a:t>. Return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01989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5527154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Add Person Face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6267" y="1995226"/>
            <a:ext cx="3334552" cy="1855629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7722550" y="1344905"/>
            <a:ext cx="5881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Microsoft Cognitive Service</a:t>
            </a:r>
            <a:endParaRPr lang="vi-VN" dirty="0">
              <a:latin typeface="+mj-lt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404" y="5502864"/>
            <a:ext cx="2780959" cy="2780959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877282" y="796065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User</a:t>
            </a:r>
            <a:endParaRPr lang="vi-VN" dirty="0">
              <a:latin typeface="+mj-lt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9420229" y="196608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147" y="2612418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60" name="Straight Connector 59"/>
          <p:cNvCxnSpPr>
            <a:stCxn id="56" idx="1"/>
          </p:cNvCxnSpPr>
          <p:nvPr/>
        </p:nvCxnSpPr>
        <p:spPr>
          <a:xfrm flipH="1">
            <a:off x="7261412" y="3044266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7261412" y="304426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flipH="1">
            <a:off x="12711513" y="3049497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14208248" y="3044265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7261412" y="12898714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 flipH="1" flipV="1">
            <a:off x="17104660" y="3116094"/>
            <a:ext cx="1919469" cy="523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17104659" y="3116094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flipH="1">
            <a:off x="22358681" y="3121325"/>
            <a:ext cx="169281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24051495" y="3116093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17104659" y="12970542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3263388" y="6250081"/>
            <a:ext cx="335631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3445521" y="5502864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1. Input</a:t>
            </a:r>
            <a:endParaRPr lang="vi-VN" dirty="0">
              <a:latin typeface="+mj-lt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7709242" y="3967316"/>
            <a:ext cx="6051176" cy="8633012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32" name="Straight Connector 31"/>
          <p:cNvCxnSpPr/>
          <p:nvPr/>
        </p:nvCxnSpPr>
        <p:spPr>
          <a:xfrm>
            <a:off x="7709242" y="5197545"/>
            <a:ext cx="6051176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8932012" y="4197710"/>
            <a:ext cx="36166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 Group</a:t>
            </a:r>
            <a:endParaRPr lang="vi-VN" sz="4400" dirty="0">
              <a:latin typeface="+mj-lt"/>
            </a:endParaRPr>
          </a:p>
        </p:txBody>
      </p:sp>
      <p:cxnSp>
        <p:nvCxnSpPr>
          <p:cNvPr id="35" name="Straight Connector 34"/>
          <p:cNvCxnSpPr/>
          <p:nvPr/>
        </p:nvCxnSpPr>
        <p:spPr>
          <a:xfrm>
            <a:off x="8116757" y="6473526"/>
            <a:ext cx="5343123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9831896" y="5554892"/>
            <a:ext cx="19046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</a:t>
            </a:r>
            <a:endParaRPr lang="vi-VN" sz="4400" dirty="0">
              <a:latin typeface="+mj-lt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8335220" y="6756705"/>
            <a:ext cx="3629520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 smtClean="0">
                <a:latin typeface="+mj-lt"/>
              </a:rPr>
              <a:t>Name</a:t>
            </a:r>
          </a:p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 smtClean="0">
                <a:latin typeface="+mj-lt"/>
              </a:rPr>
              <a:t>Description</a:t>
            </a:r>
          </a:p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 smtClean="0">
                <a:solidFill>
                  <a:srgbClr val="FF0000"/>
                </a:solidFill>
                <a:latin typeface="+mj-lt"/>
              </a:rPr>
              <a:t>Person ID</a:t>
            </a:r>
          </a:p>
        </p:txBody>
      </p:sp>
      <p:cxnSp>
        <p:nvCxnSpPr>
          <p:cNvPr id="38" name="Straight Arrow Connector 37"/>
          <p:cNvCxnSpPr/>
          <p:nvPr/>
        </p:nvCxnSpPr>
        <p:spPr>
          <a:xfrm>
            <a:off x="14366231" y="6449899"/>
            <a:ext cx="2497006" cy="2362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14208247" y="5741636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2. Send</a:t>
            </a:r>
            <a:endParaRPr lang="vi-VN" dirty="0">
              <a:latin typeface="+mj-lt"/>
            </a:endParaRPr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t="9076" r="1477" b="8433"/>
          <a:stretch/>
        </p:blipFill>
        <p:spPr>
          <a:xfrm>
            <a:off x="4043657" y="6473526"/>
            <a:ext cx="1538348" cy="1732680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t="9076" r="1477" b="8433"/>
          <a:stretch/>
        </p:blipFill>
        <p:spPr>
          <a:xfrm>
            <a:off x="14926313" y="6551143"/>
            <a:ext cx="1538348" cy="1732680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14625891" y="8483808"/>
            <a:ext cx="2061126" cy="58477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+mj-lt"/>
              </a:rPr>
              <a:t>Person ID</a:t>
            </a:r>
            <a:endParaRPr lang="vi-VN" sz="3200" dirty="0">
              <a:latin typeface="+mj-lt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4625891" y="9350853"/>
            <a:ext cx="2061126" cy="107721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+mj-lt"/>
              </a:rPr>
              <a:t>Person Group ID</a:t>
            </a:r>
            <a:endParaRPr lang="vi-VN" sz="3200" dirty="0">
              <a:latin typeface="+mj-lt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17681665" y="3967317"/>
            <a:ext cx="6051176" cy="8633012"/>
          </a:xfrm>
          <a:prstGeom prst="rect">
            <a:avLst/>
          </a:prstGeom>
          <a:noFill/>
          <a:ln w="57150"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46" name="Straight Connector 45"/>
          <p:cNvCxnSpPr/>
          <p:nvPr/>
        </p:nvCxnSpPr>
        <p:spPr>
          <a:xfrm>
            <a:off x="17681665" y="5197546"/>
            <a:ext cx="6051176" cy="0"/>
          </a:xfrm>
          <a:prstGeom prst="line">
            <a:avLst/>
          </a:prstGeom>
          <a:ln w="57150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18904435" y="4197711"/>
            <a:ext cx="36166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 Group</a:t>
            </a:r>
            <a:endParaRPr lang="vi-VN" sz="4400" dirty="0">
              <a:latin typeface="+mj-lt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18046105" y="5530627"/>
            <a:ext cx="5343123" cy="6803140"/>
          </a:xfrm>
          <a:prstGeom prst="rect">
            <a:avLst/>
          </a:prstGeom>
          <a:noFill/>
          <a:ln w="57150">
            <a:solidFill>
              <a:schemeClr val="accent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9" name="TextBox 48"/>
          <p:cNvSpPr txBox="1"/>
          <p:nvPr/>
        </p:nvSpPr>
        <p:spPr>
          <a:xfrm>
            <a:off x="19761244" y="5554892"/>
            <a:ext cx="19046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</a:t>
            </a:r>
            <a:endParaRPr lang="vi-VN" sz="4400" dirty="0">
              <a:latin typeface="+mj-lt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18264568" y="6756705"/>
            <a:ext cx="3629520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 smtClean="0">
                <a:latin typeface="+mj-lt"/>
              </a:rPr>
              <a:t>Name</a:t>
            </a:r>
          </a:p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 smtClean="0">
                <a:latin typeface="+mj-lt"/>
              </a:rPr>
              <a:t>Description</a:t>
            </a:r>
          </a:p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rgbClr val="FF0000"/>
                </a:solidFill>
                <a:latin typeface="+mj-lt"/>
              </a:rPr>
              <a:t>Person ID</a:t>
            </a:r>
          </a:p>
        </p:txBody>
      </p:sp>
      <p:cxnSp>
        <p:nvCxnSpPr>
          <p:cNvPr id="51" name="Straight Connector 50"/>
          <p:cNvCxnSpPr/>
          <p:nvPr/>
        </p:nvCxnSpPr>
        <p:spPr>
          <a:xfrm>
            <a:off x="18046105" y="6473526"/>
            <a:ext cx="5343123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/>
          <p:cNvSpPr/>
          <p:nvPr/>
        </p:nvSpPr>
        <p:spPr>
          <a:xfrm>
            <a:off x="18379831" y="9088377"/>
            <a:ext cx="4686223" cy="3037376"/>
          </a:xfrm>
          <a:prstGeom prst="rect">
            <a:avLst/>
          </a:prstGeom>
          <a:noFill/>
          <a:ln w="57150">
            <a:solidFill>
              <a:srgbClr val="328CC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53" name="Straight Connector 52"/>
          <p:cNvCxnSpPr/>
          <p:nvPr/>
        </p:nvCxnSpPr>
        <p:spPr>
          <a:xfrm>
            <a:off x="18379831" y="9905288"/>
            <a:ext cx="4686223" cy="1"/>
          </a:xfrm>
          <a:prstGeom prst="line">
            <a:avLst/>
          </a:prstGeom>
          <a:ln w="57150">
            <a:solidFill>
              <a:srgbClr val="328C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20167557" y="9101410"/>
            <a:ext cx="135165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Face</a:t>
            </a:r>
            <a:endParaRPr lang="vi-VN" sz="4400" dirty="0">
              <a:latin typeface="+mj-lt"/>
            </a:endParaRPr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t="9076" r="1477" b="8433"/>
          <a:stretch/>
        </p:blipFill>
        <p:spPr>
          <a:xfrm>
            <a:off x="19894369" y="10167849"/>
            <a:ext cx="1538348" cy="1732680"/>
          </a:xfrm>
          <a:prstGeom prst="rect">
            <a:avLst/>
          </a:prstGeom>
        </p:spPr>
      </p:pic>
      <p:cxnSp>
        <p:nvCxnSpPr>
          <p:cNvPr id="54" name="Straight Arrow Connector 53"/>
          <p:cNvCxnSpPr/>
          <p:nvPr/>
        </p:nvCxnSpPr>
        <p:spPr>
          <a:xfrm flipH="1">
            <a:off x="14366231" y="11410183"/>
            <a:ext cx="2579103" cy="1691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14721712" y="11587144"/>
            <a:ext cx="2061126" cy="1077218"/>
          </a:xfrm>
          <a:prstGeom prst="rect">
            <a:avLst/>
          </a:prstGeom>
          <a:noFill/>
          <a:ln w="57150">
            <a:solidFill>
              <a:srgbClr val="328CCD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+mj-lt"/>
              </a:rPr>
              <a:t>Persisted Face ID</a:t>
            </a:r>
            <a:endParaRPr lang="vi-VN" sz="3200" dirty="0">
              <a:latin typeface="+mj-lt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14269164" y="10763852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3</a:t>
            </a:r>
            <a:r>
              <a:rPr lang="en-US" dirty="0" smtClean="0">
                <a:latin typeface="+mj-lt"/>
              </a:rPr>
              <a:t>. Return</a:t>
            </a:r>
            <a:endParaRPr lang="vi-VN" dirty="0">
              <a:latin typeface="+mj-lt"/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8070897" y="5530627"/>
            <a:ext cx="5343123" cy="6803140"/>
          </a:xfrm>
          <a:prstGeom prst="rect">
            <a:avLst/>
          </a:prstGeom>
          <a:noFill/>
          <a:ln w="57150">
            <a:solidFill>
              <a:schemeClr val="accent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5" name="Rectangle 64"/>
          <p:cNvSpPr/>
          <p:nvPr/>
        </p:nvSpPr>
        <p:spPr>
          <a:xfrm>
            <a:off x="8406101" y="9018460"/>
            <a:ext cx="4686223" cy="3037376"/>
          </a:xfrm>
          <a:prstGeom prst="rect">
            <a:avLst/>
          </a:prstGeom>
          <a:noFill/>
          <a:ln w="57150">
            <a:solidFill>
              <a:srgbClr val="328CC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67" name="Straight Connector 66"/>
          <p:cNvCxnSpPr/>
          <p:nvPr/>
        </p:nvCxnSpPr>
        <p:spPr>
          <a:xfrm>
            <a:off x="8406101" y="9835371"/>
            <a:ext cx="4686223" cy="1"/>
          </a:xfrm>
          <a:prstGeom prst="line">
            <a:avLst/>
          </a:prstGeom>
          <a:ln w="57150">
            <a:solidFill>
              <a:srgbClr val="328C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10193827" y="9031493"/>
            <a:ext cx="135165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Face</a:t>
            </a:r>
            <a:endParaRPr lang="vi-VN" sz="4400" dirty="0">
              <a:latin typeface="+mj-lt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8517695" y="10222329"/>
            <a:ext cx="414061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95275" algn="ctr"/>
            <a:r>
              <a:rPr lang="en-US" sz="4400" dirty="0" smtClean="0">
                <a:latin typeface="+mj-lt"/>
              </a:rPr>
              <a:t>Persisted Face ID</a:t>
            </a:r>
            <a:endParaRPr lang="en-US" sz="4400" dirty="0" smtClean="0">
              <a:solidFill>
                <a:srgbClr val="FF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80248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541830" y="2261905"/>
            <a:ext cx="760015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Training Process</a:t>
            </a:r>
            <a:endParaRPr lang="vi-VN" sz="8000" dirty="0"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4695196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Train a Person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575564" y="4257698"/>
            <a:ext cx="6947736" cy="63248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indent="-742950">
              <a:lnSpc>
                <a:spcPct val="250000"/>
              </a:lnSpc>
              <a:buFont typeface="Wingdings" panose="05000000000000000000" pitchFamily="2" charset="2"/>
              <a:buChar char="ü"/>
            </a:pPr>
            <a:r>
              <a:rPr lang="en-US" sz="5400" b="1" dirty="0" smtClean="0">
                <a:latin typeface="+mj-lt"/>
              </a:rPr>
              <a:t>Create New Person</a:t>
            </a:r>
          </a:p>
          <a:p>
            <a:pPr marL="685800" indent="-685800">
              <a:lnSpc>
                <a:spcPct val="250000"/>
              </a:lnSpc>
              <a:buFont typeface="Wingdings" panose="05000000000000000000" pitchFamily="2" charset="2"/>
              <a:buChar char="ü"/>
            </a:pPr>
            <a:r>
              <a:rPr lang="en-US" sz="5400" b="1" dirty="0" smtClean="0">
                <a:latin typeface="+mj-lt"/>
              </a:rPr>
              <a:t>Add Person Face</a:t>
            </a:r>
          </a:p>
          <a:p>
            <a:pPr>
              <a:lnSpc>
                <a:spcPct val="250000"/>
              </a:lnSpc>
            </a:pPr>
            <a:r>
              <a:rPr lang="en-US" sz="5400" b="1" dirty="0" smtClean="0">
                <a:latin typeface="+mj-lt"/>
              </a:rPr>
              <a:t>3. Training</a:t>
            </a:r>
            <a:endParaRPr lang="vi-VN" sz="54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82806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541830" y="2261905"/>
            <a:ext cx="760015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Training Process</a:t>
            </a:r>
            <a:endParaRPr lang="vi-VN" sz="8000" dirty="0"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4695196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Train a Person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575564" y="4257698"/>
            <a:ext cx="6947736" cy="63248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indent="-742950">
              <a:lnSpc>
                <a:spcPct val="250000"/>
              </a:lnSpc>
              <a:buFont typeface="Wingdings" panose="05000000000000000000" pitchFamily="2" charset="2"/>
              <a:buChar char="ü"/>
            </a:pPr>
            <a:r>
              <a:rPr lang="en-US" sz="5400" b="1" dirty="0" smtClean="0">
                <a:latin typeface="+mj-lt"/>
              </a:rPr>
              <a:t>Create New Person</a:t>
            </a:r>
          </a:p>
          <a:p>
            <a:pPr marL="685800" indent="-685800">
              <a:lnSpc>
                <a:spcPct val="250000"/>
              </a:lnSpc>
              <a:buFont typeface="Wingdings" panose="05000000000000000000" pitchFamily="2" charset="2"/>
              <a:buChar char="ü"/>
            </a:pPr>
            <a:r>
              <a:rPr lang="en-US" sz="5400" b="1" dirty="0" smtClean="0">
                <a:latin typeface="+mj-lt"/>
              </a:rPr>
              <a:t>Add Person Face</a:t>
            </a:r>
          </a:p>
          <a:p>
            <a:pPr>
              <a:lnSpc>
                <a:spcPct val="250000"/>
              </a:lnSpc>
            </a:pPr>
            <a:r>
              <a:rPr lang="en-US" sz="5400" b="1" dirty="0" smtClean="0">
                <a:latin typeface="+mj-lt"/>
              </a:rPr>
              <a:t>3. Training</a:t>
            </a:r>
            <a:endParaRPr lang="vi-VN" sz="5400" b="1" dirty="0">
              <a:latin typeface="+mj-lt"/>
            </a:endParaRPr>
          </a:p>
        </p:txBody>
      </p:sp>
      <p:sp>
        <p:nvSpPr>
          <p:cNvPr id="8" name="Right Arrow 7"/>
          <p:cNvSpPr/>
          <p:nvPr/>
        </p:nvSpPr>
        <p:spPr>
          <a:xfrm>
            <a:off x="5933101" y="9424825"/>
            <a:ext cx="2339788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419578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2652970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Training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6267" y="1995226"/>
            <a:ext cx="3334552" cy="1855629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7722550" y="1344905"/>
            <a:ext cx="5881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Microsoft Cognitive Service</a:t>
            </a:r>
            <a:endParaRPr lang="vi-VN" dirty="0">
              <a:latin typeface="+mj-lt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527" y="5502864"/>
            <a:ext cx="2780959" cy="2780959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583405" y="796065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User</a:t>
            </a:r>
            <a:endParaRPr lang="vi-VN" dirty="0">
              <a:latin typeface="+mj-lt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9420229" y="196608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147" y="2612418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60" name="Straight Connector 59"/>
          <p:cNvCxnSpPr>
            <a:stCxn id="56" idx="1"/>
          </p:cNvCxnSpPr>
          <p:nvPr/>
        </p:nvCxnSpPr>
        <p:spPr>
          <a:xfrm flipH="1">
            <a:off x="7261412" y="3044266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7261412" y="304426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flipH="1">
            <a:off x="12711513" y="3049497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14208248" y="3044265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7261412" y="12898714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 flipH="1" flipV="1">
            <a:off x="17104660" y="3116094"/>
            <a:ext cx="1919469" cy="523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17104659" y="3116094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flipH="1">
            <a:off x="22358681" y="3121325"/>
            <a:ext cx="169281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24051495" y="3116093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17104659" y="12970542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7709242" y="3967316"/>
            <a:ext cx="6051176" cy="8633012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27" name="Straight Connector 26"/>
          <p:cNvCxnSpPr/>
          <p:nvPr/>
        </p:nvCxnSpPr>
        <p:spPr>
          <a:xfrm>
            <a:off x="7709242" y="5197545"/>
            <a:ext cx="6051176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8932012" y="4197710"/>
            <a:ext cx="36166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 Group</a:t>
            </a:r>
            <a:endParaRPr lang="vi-VN" sz="4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58424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2652970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Training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6267" y="1995226"/>
            <a:ext cx="3334552" cy="1855629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7722550" y="1344905"/>
            <a:ext cx="5881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Microsoft Cognitive Service</a:t>
            </a:r>
            <a:endParaRPr lang="vi-VN" dirty="0">
              <a:latin typeface="+mj-lt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527" y="5502864"/>
            <a:ext cx="2780959" cy="2780959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583405" y="796065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User</a:t>
            </a:r>
            <a:endParaRPr lang="vi-VN" dirty="0">
              <a:latin typeface="+mj-lt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9420229" y="196608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147" y="2612418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60" name="Straight Connector 59"/>
          <p:cNvCxnSpPr>
            <a:stCxn id="56" idx="1"/>
          </p:cNvCxnSpPr>
          <p:nvPr/>
        </p:nvCxnSpPr>
        <p:spPr>
          <a:xfrm flipH="1">
            <a:off x="7261412" y="3044266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7261412" y="304426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flipH="1">
            <a:off x="12711513" y="3049497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14208248" y="3044265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7261412" y="12898714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 flipH="1" flipV="1">
            <a:off x="17104660" y="3116094"/>
            <a:ext cx="1919469" cy="523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17104659" y="3116094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flipH="1">
            <a:off x="22358681" y="3121325"/>
            <a:ext cx="169281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24051495" y="3116093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17104659" y="12970542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3263388" y="6250081"/>
            <a:ext cx="335631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445521" y="5502864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1. Train</a:t>
            </a:r>
            <a:endParaRPr lang="vi-VN" dirty="0">
              <a:latin typeface="+mj-lt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7709242" y="3967316"/>
            <a:ext cx="6051176" cy="8633012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27" name="Straight Connector 26"/>
          <p:cNvCxnSpPr/>
          <p:nvPr/>
        </p:nvCxnSpPr>
        <p:spPr>
          <a:xfrm>
            <a:off x="7709242" y="5197545"/>
            <a:ext cx="6051176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8932012" y="4197710"/>
            <a:ext cx="36166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 Group</a:t>
            </a:r>
            <a:endParaRPr lang="vi-VN" sz="4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80020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705754" y="1108042"/>
            <a:ext cx="1779333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smtClean="0">
                <a:solidFill>
                  <a:schemeClr val="tx2"/>
                </a:solidFill>
                <a:latin typeface="+mj-lt"/>
                <a:ea typeface="ＭＳ Ｐゴシック" charset="0"/>
                <a:cs typeface="Lato Regular"/>
                <a:sym typeface="Bebas Neue" charset="0"/>
              </a:rPr>
              <a:t>Roles</a:t>
            </a:r>
            <a:endParaRPr lang="en-US" sz="5800" dirty="0">
              <a:solidFill>
                <a:schemeClr val="tx2"/>
              </a:solidFill>
              <a:latin typeface="+mj-lt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8" name="Shape 1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5087" y="3192880"/>
            <a:ext cx="5448595" cy="6049543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Shape 173"/>
          <p:cNvSpPr txBox="1"/>
          <p:nvPr/>
        </p:nvSpPr>
        <p:spPr>
          <a:xfrm>
            <a:off x="3958983" y="9916116"/>
            <a:ext cx="4500802" cy="66755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vi" b="1" dirty="0">
                <a:latin typeface="+mj-lt"/>
              </a:rPr>
              <a:t>Member</a:t>
            </a:r>
          </a:p>
        </p:txBody>
      </p:sp>
      <p:sp>
        <p:nvSpPr>
          <p:cNvPr id="26" name="Rectangle 25"/>
          <p:cNvSpPr/>
          <p:nvPr/>
        </p:nvSpPr>
        <p:spPr>
          <a:xfrm>
            <a:off x="1705754" y="328687"/>
            <a:ext cx="763702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>
                <a:latin typeface="+mj-lt"/>
              </a:rPr>
              <a:t>Automatic Alternative Image Recognition to Voice</a:t>
            </a:r>
          </a:p>
        </p:txBody>
      </p:sp>
      <p:pic>
        <p:nvPicPr>
          <p:cNvPr id="27" name="Shape 20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283264" y="2261905"/>
            <a:ext cx="6980518" cy="6980518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Shape 173"/>
          <p:cNvSpPr txBox="1"/>
          <p:nvPr/>
        </p:nvSpPr>
        <p:spPr>
          <a:xfrm>
            <a:off x="15523122" y="10249894"/>
            <a:ext cx="4500802" cy="66755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b="1" dirty="0" smtClean="0">
                <a:latin typeface="+mj-lt"/>
              </a:rPr>
              <a:t>Admin</a:t>
            </a:r>
            <a:endParaRPr lang="vi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29046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2652970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Training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6267" y="1995226"/>
            <a:ext cx="3334552" cy="1855629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7722550" y="1344905"/>
            <a:ext cx="5881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Microsoft Cognitive Service</a:t>
            </a:r>
            <a:endParaRPr lang="vi-VN" dirty="0">
              <a:latin typeface="+mj-lt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527" y="5502864"/>
            <a:ext cx="2780959" cy="2780959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583405" y="796065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User</a:t>
            </a:r>
            <a:endParaRPr lang="vi-VN" dirty="0">
              <a:latin typeface="+mj-lt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9420229" y="196608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147" y="2612418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60" name="Straight Connector 59"/>
          <p:cNvCxnSpPr>
            <a:stCxn id="56" idx="1"/>
          </p:cNvCxnSpPr>
          <p:nvPr/>
        </p:nvCxnSpPr>
        <p:spPr>
          <a:xfrm flipH="1">
            <a:off x="7261412" y="3044266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7261412" y="304426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flipH="1">
            <a:off x="12711513" y="3049497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14208248" y="3044265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7261412" y="12898714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 flipH="1" flipV="1">
            <a:off x="17104660" y="3116094"/>
            <a:ext cx="1919469" cy="523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17104659" y="3116094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flipH="1">
            <a:off x="22358681" y="3121325"/>
            <a:ext cx="169281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24051495" y="3116093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17104659" y="12970542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3263388" y="6250081"/>
            <a:ext cx="335631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445521" y="5502864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1. Train</a:t>
            </a:r>
            <a:endParaRPr lang="vi-VN" dirty="0">
              <a:latin typeface="+mj-lt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7709242" y="3967316"/>
            <a:ext cx="6051176" cy="8633012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27" name="Straight Connector 26"/>
          <p:cNvCxnSpPr/>
          <p:nvPr/>
        </p:nvCxnSpPr>
        <p:spPr>
          <a:xfrm>
            <a:off x="7709242" y="5197545"/>
            <a:ext cx="6051176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8932012" y="4197710"/>
            <a:ext cx="36166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 Group</a:t>
            </a:r>
            <a:endParaRPr lang="vi-VN" sz="4400" dirty="0">
              <a:latin typeface="+mj-lt"/>
            </a:endParaRPr>
          </a:p>
        </p:txBody>
      </p:sp>
      <p:cxnSp>
        <p:nvCxnSpPr>
          <p:cNvPr id="29" name="Straight Arrow Connector 28"/>
          <p:cNvCxnSpPr/>
          <p:nvPr/>
        </p:nvCxnSpPr>
        <p:spPr>
          <a:xfrm>
            <a:off x="14366231" y="5888574"/>
            <a:ext cx="2518271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14208247" y="5093050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2. Send</a:t>
            </a:r>
            <a:endParaRPr lang="vi-VN" dirty="0">
              <a:latin typeface="+mj-lt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4541132" y="6053235"/>
            <a:ext cx="2061126" cy="107721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+mj-lt"/>
              </a:rPr>
              <a:t>Person Group ID</a:t>
            </a:r>
            <a:endParaRPr lang="vi-VN" sz="3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46625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2652970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Training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6267" y="1995226"/>
            <a:ext cx="3334552" cy="1855629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7722550" y="1344905"/>
            <a:ext cx="5881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Microsoft Cognitive Service</a:t>
            </a:r>
            <a:endParaRPr lang="vi-VN" dirty="0">
              <a:latin typeface="+mj-lt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527" y="5502864"/>
            <a:ext cx="2780959" cy="2780959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583405" y="796065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User</a:t>
            </a:r>
            <a:endParaRPr lang="vi-VN" dirty="0">
              <a:latin typeface="+mj-lt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9420229" y="196608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147" y="2612418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60" name="Straight Connector 59"/>
          <p:cNvCxnSpPr>
            <a:stCxn id="56" idx="1"/>
          </p:cNvCxnSpPr>
          <p:nvPr/>
        </p:nvCxnSpPr>
        <p:spPr>
          <a:xfrm flipH="1">
            <a:off x="7261412" y="3044266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7261412" y="304426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flipH="1">
            <a:off x="12711513" y="3049497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14208248" y="3044265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7261412" y="12898714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 flipH="1" flipV="1">
            <a:off x="17104660" y="3116094"/>
            <a:ext cx="1919469" cy="523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17104659" y="3116094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flipH="1">
            <a:off x="22358681" y="3121325"/>
            <a:ext cx="169281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24051495" y="3116093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17104659" y="12970542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3263388" y="6250081"/>
            <a:ext cx="335631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445521" y="5502864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1. Train</a:t>
            </a:r>
            <a:endParaRPr lang="vi-VN" dirty="0">
              <a:latin typeface="+mj-lt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7709242" y="3967316"/>
            <a:ext cx="6051176" cy="8633012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27" name="Straight Connector 26"/>
          <p:cNvCxnSpPr/>
          <p:nvPr/>
        </p:nvCxnSpPr>
        <p:spPr>
          <a:xfrm>
            <a:off x="7709242" y="5197545"/>
            <a:ext cx="6051176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8932012" y="4197710"/>
            <a:ext cx="36166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 Group</a:t>
            </a:r>
            <a:endParaRPr lang="vi-VN" sz="4400" dirty="0">
              <a:latin typeface="+mj-lt"/>
            </a:endParaRPr>
          </a:p>
        </p:txBody>
      </p:sp>
      <p:cxnSp>
        <p:nvCxnSpPr>
          <p:cNvPr id="29" name="Straight Arrow Connector 28"/>
          <p:cNvCxnSpPr/>
          <p:nvPr/>
        </p:nvCxnSpPr>
        <p:spPr>
          <a:xfrm>
            <a:off x="14366231" y="5888574"/>
            <a:ext cx="2518271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14208247" y="5093050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2. Send</a:t>
            </a:r>
            <a:endParaRPr lang="vi-VN" dirty="0">
              <a:latin typeface="+mj-lt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4541132" y="6053235"/>
            <a:ext cx="2061126" cy="107721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+mj-lt"/>
              </a:rPr>
              <a:t>Person Group ID</a:t>
            </a:r>
            <a:endParaRPr lang="vi-VN" sz="3200" dirty="0">
              <a:latin typeface="+mj-lt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17552488" y="3967316"/>
            <a:ext cx="6051176" cy="8633012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33" name="Straight Connector 32"/>
          <p:cNvCxnSpPr/>
          <p:nvPr/>
        </p:nvCxnSpPr>
        <p:spPr>
          <a:xfrm>
            <a:off x="17552488" y="5197545"/>
            <a:ext cx="6051176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18775258" y="4197710"/>
            <a:ext cx="36166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 Group</a:t>
            </a:r>
            <a:endParaRPr lang="vi-VN" sz="4400" dirty="0">
              <a:latin typeface="+mj-lt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/>
          <a:srcRect l="6732" t="14185" r="23410" b="1276"/>
          <a:stretch/>
        </p:blipFill>
        <p:spPr>
          <a:xfrm>
            <a:off x="17722550" y="6460732"/>
            <a:ext cx="5727495" cy="3912782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18064394" y="10840589"/>
            <a:ext cx="50796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Train Person Group</a:t>
            </a:r>
            <a:endParaRPr lang="vi-VN" sz="4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83125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2652970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Training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6267" y="1995226"/>
            <a:ext cx="3334552" cy="1855629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7722550" y="1344905"/>
            <a:ext cx="5881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Microsoft Cognitive Service</a:t>
            </a:r>
            <a:endParaRPr lang="vi-VN" dirty="0">
              <a:latin typeface="+mj-lt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527" y="5502864"/>
            <a:ext cx="2780959" cy="2780959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583405" y="796065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User</a:t>
            </a:r>
            <a:endParaRPr lang="vi-VN" dirty="0">
              <a:latin typeface="+mj-lt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9420229" y="196608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147" y="2612418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60" name="Straight Connector 59"/>
          <p:cNvCxnSpPr>
            <a:stCxn id="56" idx="1"/>
          </p:cNvCxnSpPr>
          <p:nvPr/>
        </p:nvCxnSpPr>
        <p:spPr>
          <a:xfrm flipH="1">
            <a:off x="7261412" y="3044266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7261412" y="304426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flipH="1">
            <a:off x="12711513" y="3049497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14208248" y="3044265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7261412" y="12898714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 flipH="1" flipV="1">
            <a:off x="17104660" y="3116094"/>
            <a:ext cx="1919469" cy="523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17104659" y="3116094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flipH="1">
            <a:off x="22358681" y="3121325"/>
            <a:ext cx="169281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24051495" y="3116093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17104659" y="12970542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3263388" y="6250081"/>
            <a:ext cx="335631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445521" y="5502864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1. Train</a:t>
            </a:r>
            <a:endParaRPr lang="vi-VN" dirty="0">
              <a:latin typeface="+mj-lt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7709242" y="3967316"/>
            <a:ext cx="6051176" cy="8633012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27" name="Straight Connector 26"/>
          <p:cNvCxnSpPr/>
          <p:nvPr/>
        </p:nvCxnSpPr>
        <p:spPr>
          <a:xfrm>
            <a:off x="7709242" y="5197545"/>
            <a:ext cx="6051176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8932012" y="4197710"/>
            <a:ext cx="36166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 Group</a:t>
            </a:r>
            <a:endParaRPr lang="vi-VN" sz="4400" dirty="0">
              <a:latin typeface="+mj-lt"/>
            </a:endParaRPr>
          </a:p>
        </p:txBody>
      </p:sp>
      <p:cxnSp>
        <p:nvCxnSpPr>
          <p:cNvPr id="29" name="Straight Arrow Connector 28"/>
          <p:cNvCxnSpPr/>
          <p:nvPr/>
        </p:nvCxnSpPr>
        <p:spPr>
          <a:xfrm>
            <a:off x="14366231" y="5888574"/>
            <a:ext cx="2518271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14208247" y="5093050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2. Send</a:t>
            </a:r>
            <a:endParaRPr lang="vi-VN" dirty="0">
              <a:latin typeface="+mj-lt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4541132" y="6053235"/>
            <a:ext cx="2061126" cy="107721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+mj-lt"/>
              </a:rPr>
              <a:t>Person Group ID</a:t>
            </a:r>
            <a:endParaRPr lang="vi-VN" sz="3200" dirty="0">
              <a:latin typeface="+mj-lt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17552488" y="3967316"/>
            <a:ext cx="6051176" cy="8633012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33" name="Straight Connector 32"/>
          <p:cNvCxnSpPr/>
          <p:nvPr/>
        </p:nvCxnSpPr>
        <p:spPr>
          <a:xfrm>
            <a:off x="17552488" y="5197545"/>
            <a:ext cx="6051176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18775258" y="4197710"/>
            <a:ext cx="36166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 Group</a:t>
            </a:r>
            <a:endParaRPr lang="vi-VN" sz="4400" dirty="0">
              <a:latin typeface="+mj-lt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/>
          <a:srcRect l="6732" t="14185" r="23410" b="1276"/>
          <a:stretch/>
        </p:blipFill>
        <p:spPr>
          <a:xfrm>
            <a:off x="17722550" y="6460732"/>
            <a:ext cx="5727495" cy="3912782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18064394" y="10840589"/>
            <a:ext cx="50796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Train Person Group</a:t>
            </a:r>
            <a:endParaRPr lang="vi-VN" sz="4400" dirty="0">
              <a:latin typeface="+mj-lt"/>
            </a:endParaRPr>
          </a:p>
        </p:txBody>
      </p:sp>
      <p:cxnSp>
        <p:nvCxnSpPr>
          <p:cNvPr id="36" name="Straight Arrow Connector 35"/>
          <p:cNvCxnSpPr/>
          <p:nvPr/>
        </p:nvCxnSpPr>
        <p:spPr>
          <a:xfrm flipH="1">
            <a:off x="14374421" y="10194357"/>
            <a:ext cx="243038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14289197" y="8962332"/>
            <a:ext cx="26292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3</a:t>
            </a:r>
            <a:r>
              <a:rPr lang="en-US" dirty="0" smtClean="0">
                <a:latin typeface="+mj-lt"/>
              </a:rPr>
              <a:t>. Return Status</a:t>
            </a:r>
            <a:endParaRPr lang="vi-VN" dirty="0">
              <a:latin typeface="+mj-lt"/>
            </a:endParaRPr>
          </a:p>
        </p:txBody>
      </p:sp>
      <p:cxnSp>
        <p:nvCxnSpPr>
          <p:cNvPr id="42" name="Straight Arrow Connector 41"/>
          <p:cNvCxnSpPr/>
          <p:nvPr/>
        </p:nvCxnSpPr>
        <p:spPr>
          <a:xfrm flipV="1">
            <a:off x="1898006" y="8642670"/>
            <a:ext cx="1" cy="154398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1876741" y="10162661"/>
            <a:ext cx="5363406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3254475" y="9499828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4. Notify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25057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541830" y="2261905"/>
            <a:ext cx="760015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Training Process</a:t>
            </a:r>
            <a:endParaRPr lang="vi-VN" sz="8000" dirty="0"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4695196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Train a Person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575564" y="4257698"/>
            <a:ext cx="6947736" cy="63248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indent="-742950">
              <a:lnSpc>
                <a:spcPct val="250000"/>
              </a:lnSpc>
              <a:buFont typeface="Wingdings" panose="05000000000000000000" pitchFamily="2" charset="2"/>
              <a:buChar char="ü"/>
            </a:pPr>
            <a:r>
              <a:rPr lang="en-US" sz="5400" b="1" dirty="0" smtClean="0">
                <a:latin typeface="+mj-lt"/>
              </a:rPr>
              <a:t>Create New Person</a:t>
            </a:r>
          </a:p>
          <a:p>
            <a:pPr marL="685800" indent="-685800">
              <a:lnSpc>
                <a:spcPct val="250000"/>
              </a:lnSpc>
              <a:buFont typeface="Wingdings" panose="05000000000000000000" pitchFamily="2" charset="2"/>
              <a:buChar char="ü"/>
            </a:pPr>
            <a:r>
              <a:rPr lang="en-US" sz="5400" b="1" dirty="0" smtClean="0">
                <a:latin typeface="+mj-lt"/>
              </a:rPr>
              <a:t>Add Person Face</a:t>
            </a:r>
          </a:p>
          <a:p>
            <a:pPr marL="685800" indent="-685800">
              <a:lnSpc>
                <a:spcPct val="250000"/>
              </a:lnSpc>
              <a:buFont typeface="Wingdings" panose="05000000000000000000" pitchFamily="2" charset="2"/>
              <a:buChar char="ü"/>
            </a:pPr>
            <a:r>
              <a:rPr lang="en-US" sz="5400" b="1" dirty="0" smtClean="0">
                <a:latin typeface="+mj-lt"/>
              </a:rPr>
              <a:t>Training</a:t>
            </a:r>
            <a:endParaRPr lang="vi-VN" sz="54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79685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307169" y="4724400"/>
            <a:ext cx="8010526" cy="37240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u="sng" dirty="0" smtClean="0">
                <a:latin typeface="+mj-lt"/>
              </a:rPr>
              <a:t>Demo</a:t>
            </a:r>
            <a:endParaRPr lang="en-US" sz="8000" b="1" u="sng" dirty="0" smtClean="0">
              <a:latin typeface="+mj-lt"/>
            </a:endParaRPr>
          </a:p>
          <a:p>
            <a:pPr algn="ctr"/>
            <a:endParaRPr lang="en-US" sz="6000" b="1" u="sng" dirty="0" smtClean="0">
              <a:latin typeface="+mj-lt"/>
            </a:endParaRPr>
          </a:p>
          <a:p>
            <a:pPr algn="ctr"/>
            <a:r>
              <a:rPr lang="en-US" sz="8000" dirty="0" smtClean="0">
                <a:latin typeface="+mj-lt"/>
              </a:rPr>
              <a:t>Training a Person</a:t>
            </a:r>
            <a:endParaRPr lang="vi-VN" sz="8000" dirty="0"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82964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4" name="Rectangle 1"/>
          <p:cNvSpPr>
            <a:spLocks/>
          </p:cNvSpPr>
          <p:nvPr/>
        </p:nvSpPr>
        <p:spPr bwMode="auto">
          <a:xfrm>
            <a:off x="1675274" y="1108042"/>
            <a:ext cx="15425698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Summary – Demo Training Unidentified Person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325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4" name="Rectangle 1"/>
          <p:cNvSpPr>
            <a:spLocks/>
          </p:cNvSpPr>
          <p:nvPr/>
        </p:nvSpPr>
        <p:spPr bwMode="auto">
          <a:xfrm>
            <a:off x="1675274" y="1108042"/>
            <a:ext cx="15425698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Summary – Demo Training Unidentified Person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09904" y="3909352"/>
            <a:ext cx="19000038" cy="1641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6000" dirty="0" smtClean="0">
                <a:latin typeface="+mj-lt"/>
              </a:rPr>
              <a:t>New Person is successfully added into system.</a:t>
            </a:r>
          </a:p>
        </p:txBody>
      </p:sp>
    </p:spTree>
    <p:extLst>
      <p:ext uri="{BB962C8B-B14F-4D97-AF65-F5344CB8AC3E}">
        <p14:creationId xmlns:p14="http://schemas.microsoft.com/office/powerpoint/2010/main" val="1897149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7" name="Rectangle 1"/>
          <p:cNvSpPr>
            <a:spLocks/>
          </p:cNvSpPr>
          <p:nvPr/>
        </p:nvSpPr>
        <p:spPr bwMode="auto">
          <a:xfrm>
            <a:off x="1675274" y="1108042"/>
            <a:ext cx="15425698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Summary – Demo Training Unidentified Person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09904" y="3909352"/>
            <a:ext cx="1900003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6000" dirty="0" smtClean="0">
                <a:latin typeface="+mj-lt"/>
              </a:rPr>
              <a:t>New Person is successfully added into system.</a:t>
            </a:r>
          </a:p>
          <a:p>
            <a:pPr marL="685800" indent="-6858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6000" dirty="0" smtClean="0">
                <a:latin typeface="+mj-lt"/>
              </a:rPr>
              <a:t>System can now Identify trained Person.</a:t>
            </a:r>
          </a:p>
        </p:txBody>
      </p:sp>
    </p:spTree>
    <p:extLst>
      <p:ext uri="{BB962C8B-B14F-4D97-AF65-F5344CB8AC3E}">
        <p14:creationId xmlns:p14="http://schemas.microsoft.com/office/powerpoint/2010/main" val="486461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Line 5"/>
          <p:cNvSpPr>
            <a:spLocks noChangeShapeType="1"/>
          </p:cNvSpPr>
          <p:nvPr/>
        </p:nvSpPr>
        <p:spPr bwMode="auto">
          <a:xfrm>
            <a:off x="1493979" y="-174836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243797" tIns="121899" rIns="243797" bIns="121899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" name="Line 6"/>
          <p:cNvSpPr>
            <a:spLocks noChangeShapeType="1"/>
          </p:cNvSpPr>
          <p:nvPr/>
        </p:nvSpPr>
        <p:spPr bwMode="auto">
          <a:xfrm>
            <a:off x="1493979" y="-174836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243797" tIns="121899" rIns="243797" bIns="121899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746250" y="6034771"/>
            <a:ext cx="9845982" cy="1791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3800" b="1" smtClean="0">
                <a:solidFill>
                  <a:schemeClr val="bg1"/>
                </a:solidFill>
                <a:latin typeface="Lato Regular"/>
                <a:cs typeface="Lato Regular"/>
              </a:rPr>
              <a:t>Introduction</a:t>
            </a:r>
            <a:endParaRPr lang="en-US" sz="13800" b="1">
              <a:solidFill>
                <a:schemeClr val="bg1"/>
              </a:solidFill>
              <a:latin typeface="Lato Regular"/>
              <a:cs typeface="Lato Regular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326924" y="5316900"/>
            <a:ext cx="141940" cy="32270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>
              <a:latin typeface="Lato Light"/>
            </a:endParaRPr>
          </a:p>
        </p:txBody>
      </p:sp>
      <p:sp>
        <p:nvSpPr>
          <p:cNvPr id="14" name="Freeform 13"/>
          <p:cNvSpPr/>
          <p:nvPr/>
        </p:nvSpPr>
        <p:spPr>
          <a:xfrm flipH="1">
            <a:off x="-1" y="0"/>
            <a:ext cx="15266811" cy="13719380"/>
          </a:xfrm>
          <a:custGeom>
            <a:avLst/>
            <a:gdLst>
              <a:gd name="connsiteX0" fmla="*/ 2483124 w 5460510"/>
              <a:gd name="connsiteY0" fmla="*/ 0 h 5143500"/>
              <a:gd name="connsiteX1" fmla="*/ 3448297 w 5460510"/>
              <a:gd name="connsiteY1" fmla="*/ 0 h 5143500"/>
              <a:gd name="connsiteX2" fmla="*/ 4717679 w 5460510"/>
              <a:gd name="connsiteY2" fmla="*/ 0 h 5143500"/>
              <a:gd name="connsiteX3" fmla="*/ 4741319 w 5460510"/>
              <a:gd name="connsiteY3" fmla="*/ 0 h 5143500"/>
              <a:gd name="connsiteX4" fmla="*/ 5318193 w 5460510"/>
              <a:gd name="connsiteY4" fmla="*/ 0 h 5143500"/>
              <a:gd name="connsiteX5" fmla="*/ 5460510 w 5460510"/>
              <a:gd name="connsiteY5" fmla="*/ 0 h 5143500"/>
              <a:gd name="connsiteX6" fmla="*/ 5460510 w 5460510"/>
              <a:gd name="connsiteY6" fmla="*/ 5143500 h 5143500"/>
              <a:gd name="connsiteX7" fmla="*/ 5318193 w 5460510"/>
              <a:gd name="connsiteY7" fmla="*/ 5143500 h 5143500"/>
              <a:gd name="connsiteX8" fmla="*/ 4741319 w 5460510"/>
              <a:gd name="connsiteY8" fmla="*/ 5143500 h 5143500"/>
              <a:gd name="connsiteX9" fmla="*/ 4717679 w 5460510"/>
              <a:gd name="connsiteY9" fmla="*/ 5143500 h 5143500"/>
              <a:gd name="connsiteX10" fmla="*/ 3448297 w 5460510"/>
              <a:gd name="connsiteY10" fmla="*/ 5143500 h 5143500"/>
              <a:gd name="connsiteX11" fmla="*/ 0 w 5460510"/>
              <a:gd name="connsiteY11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460510" h="5143500">
                <a:moveTo>
                  <a:pt x="2483124" y="0"/>
                </a:moveTo>
                <a:lnTo>
                  <a:pt x="3448297" y="0"/>
                </a:lnTo>
                <a:lnTo>
                  <a:pt x="4717679" y="0"/>
                </a:lnTo>
                <a:lnTo>
                  <a:pt x="4741319" y="0"/>
                </a:lnTo>
                <a:lnTo>
                  <a:pt x="5318193" y="0"/>
                </a:lnTo>
                <a:lnTo>
                  <a:pt x="5460510" y="0"/>
                </a:lnTo>
                <a:lnTo>
                  <a:pt x="5460510" y="5143500"/>
                </a:lnTo>
                <a:lnTo>
                  <a:pt x="5318193" y="5143500"/>
                </a:lnTo>
                <a:lnTo>
                  <a:pt x="4741319" y="5143500"/>
                </a:lnTo>
                <a:lnTo>
                  <a:pt x="4717679" y="5143500"/>
                </a:lnTo>
                <a:lnTo>
                  <a:pt x="3448297" y="5143500"/>
                </a:lnTo>
                <a:lnTo>
                  <a:pt x="0" y="5143500"/>
                </a:lnTo>
                <a:close/>
              </a:path>
            </a:pathLst>
          </a:custGeom>
          <a:solidFill>
            <a:schemeClr val="accent2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1746250" y="5702372"/>
            <a:ext cx="9363875" cy="2456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9600" b="1" dirty="0" smtClean="0">
                <a:solidFill>
                  <a:schemeClr val="bg1"/>
                </a:solidFill>
                <a:latin typeface="Lato Regular"/>
                <a:cs typeface="Lato Regular"/>
              </a:rPr>
              <a:t>Real-time </a:t>
            </a:r>
          </a:p>
          <a:p>
            <a:pPr>
              <a:lnSpc>
                <a:spcPct val="80000"/>
              </a:lnSpc>
            </a:pPr>
            <a:r>
              <a:rPr lang="en-US" sz="9600" b="1" dirty="0" smtClean="0">
                <a:solidFill>
                  <a:schemeClr val="bg1"/>
                </a:solidFill>
                <a:latin typeface="Lato Regular"/>
                <a:cs typeface="Lato Regular"/>
              </a:rPr>
              <a:t>Face Recognition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326924" y="5294620"/>
            <a:ext cx="141940" cy="32270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>
              <a:latin typeface="Lato Light"/>
            </a:endParaRPr>
          </a:p>
        </p:txBody>
      </p:sp>
    </p:spTree>
    <p:extLst>
      <p:ext uri="{BB962C8B-B14F-4D97-AF65-F5344CB8AC3E}">
        <p14:creationId xmlns:p14="http://schemas.microsoft.com/office/powerpoint/2010/main" val="2890232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Kết quả hình ảnh cho blind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1976" y="7096082"/>
            <a:ext cx="4419600" cy="609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loud Callout 5"/>
          <p:cNvSpPr/>
          <p:nvPr/>
        </p:nvSpPr>
        <p:spPr>
          <a:xfrm>
            <a:off x="4413203" y="1466641"/>
            <a:ext cx="7719082" cy="5629441"/>
          </a:xfrm>
          <a:prstGeom prst="cloudCallout">
            <a:avLst>
              <a:gd name="adj1" fmla="val -34804"/>
              <a:gd name="adj2" fmla="val 50255"/>
            </a:avLst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" name="TextBox 6"/>
          <p:cNvSpPr txBox="1"/>
          <p:nvPr/>
        </p:nvSpPr>
        <p:spPr>
          <a:xfrm>
            <a:off x="5561119" y="2579321"/>
            <a:ext cx="568609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latin typeface="+mj-lt"/>
              </a:rPr>
              <a:t>This is great, but do I have to give the command every time ?</a:t>
            </a:r>
            <a:endParaRPr lang="vi-VN" sz="5400" dirty="0">
              <a:latin typeface="+mj-lt"/>
            </a:endParaRPr>
          </a:p>
        </p:txBody>
      </p:sp>
      <p:sp>
        <p:nvSpPr>
          <p:cNvPr id="9" name="Rectangle 1"/>
          <p:cNvSpPr>
            <a:spLocks/>
          </p:cNvSpPr>
          <p:nvPr/>
        </p:nvSpPr>
        <p:spPr bwMode="auto">
          <a:xfrm>
            <a:off x="1675274" y="1108042"/>
            <a:ext cx="2808461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Scenario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85382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705754" y="1108042"/>
            <a:ext cx="1779333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smtClean="0">
                <a:solidFill>
                  <a:schemeClr val="tx2"/>
                </a:solidFill>
                <a:latin typeface="+mj-lt"/>
                <a:ea typeface="ＭＳ Ｐゴシック" charset="0"/>
                <a:cs typeface="Lato Regular"/>
                <a:sym typeface="Bebas Neue" charset="0"/>
              </a:rPr>
              <a:t>Roles</a:t>
            </a:r>
            <a:endParaRPr lang="en-US" sz="5800" dirty="0">
              <a:solidFill>
                <a:schemeClr val="tx2"/>
              </a:solidFill>
              <a:latin typeface="+mj-lt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8" name="Shape 1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8077" y="4696772"/>
            <a:ext cx="4806350" cy="5486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Shape 1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503543" y="1745355"/>
            <a:ext cx="2615839" cy="24345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Shape 17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571795" y="7578441"/>
            <a:ext cx="2470878" cy="24708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Shape 17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888280" y="10520275"/>
            <a:ext cx="2154393" cy="2154393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Shape 173"/>
          <p:cNvSpPr txBox="1"/>
          <p:nvPr/>
        </p:nvSpPr>
        <p:spPr>
          <a:xfrm>
            <a:off x="2278077" y="10917449"/>
            <a:ext cx="4500802" cy="66755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vi" b="1">
                <a:latin typeface="+mj-lt"/>
              </a:rPr>
              <a:t>Member</a:t>
            </a:r>
          </a:p>
        </p:txBody>
      </p:sp>
      <p:sp>
        <p:nvSpPr>
          <p:cNvPr id="2" name="Right Arrow 1"/>
          <p:cNvSpPr/>
          <p:nvPr/>
        </p:nvSpPr>
        <p:spPr>
          <a:xfrm>
            <a:off x="8924173" y="2300834"/>
            <a:ext cx="4227189" cy="13235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smtClean="0">
                <a:latin typeface="+mj-lt"/>
              </a:rPr>
              <a:t>Detect Person</a:t>
            </a:r>
            <a:endParaRPr lang="en-US" b="1">
              <a:latin typeface="+mj-lt"/>
            </a:endParaRPr>
          </a:p>
        </p:txBody>
      </p:sp>
      <p:sp>
        <p:nvSpPr>
          <p:cNvPr id="17" name="Right Arrow 16"/>
          <p:cNvSpPr/>
          <p:nvPr/>
        </p:nvSpPr>
        <p:spPr>
          <a:xfrm>
            <a:off x="8924172" y="8152093"/>
            <a:ext cx="4227189" cy="13235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smtClean="0">
                <a:latin typeface="+mj-lt"/>
              </a:rPr>
              <a:t>Train Person</a:t>
            </a:r>
            <a:endParaRPr lang="en-US" b="1">
              <a:latin typeface="+mj-lt"/>
            </a:endParaRPr>
          </a:p>
        </p:txBody>
      </p:sp>
      <p:pic>
        <p:nvPicPr>
          <p:cNvPr id="19" name="Shape 1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445997" y="4592817"/>
            <a:ext cx="2730929" cy="2541645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Right Arrow 20"/>
          <p:cNvSpPr/>
          <p:nvPr/>
        </p:nvSpPr>
        <p:spPr>
          <a:xfrm>
            <a:off x="8924173" y="5201852"/>
            <a:ext cx="4227189" cy="13235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smtClean="0">
                <a:latin typeface="+mj-lt"/>
              </a:rPr>
              <a:t>Detect Object</a:t>
            </a:r>
            <a:endParaRPr lang="en-US" b="1">
              <a:latin typeface="+mj-lt"/>
            </a:endParaRPr>
          </a:p>
        </p:txBody>
      </p:sp>
      <p:sp>
        <p:nvSpPr>
          <p:cNvPr id="25" name="Right Arrow 24"/>
          <p:cNvSpPr/>
          <p:nvPr/>
        </p:nvSpPr>
        <p:spPr>
          <a:xfrm>
            <a:off x="8924172" y="10828219"/>
            <a:ext cx="4227189" cy="13235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latin typeface="+mj-lt"/>
              </a:rPr>
              <a:t>Control by Voice</a:t>
            </a:r>
          </a:p>
        </p:txBody>
      </p:sp>
      <p:sp>
        <p:nvSpPr>
          <p:cNvPr id="26" name="Rectangle 25"/>
          <p:cNvSpPr/>
          <p:nvPr/>
        </p:nvSpPr>
        <p:spPr>
          <a:xfrm>
            <a:off x="1705754" y="328687"/>
            <a:ext cx="763702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>
                <a:latin typeface="+mj-lt"/>
              </a:rPr>
              <a:t>Automatic Alternative Image Recognition to Voice</a:t>
            </a:r>
          </a:p>
        </p:txBody>
      </p:sp>
    </p:spTree>
    <p:extLst>
      <p:ext uri="{BB962C8B-B14F-4D97-AF65-F5344CB8AC3E}">
        <p14:creationId xmlns:p14="http://schemas.microsoft.com/office/powerpoint/2010/main" val="3456516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Kết quả hình ảnh cho blind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1976" y="7096082"/>
            <a:ext cx="4419600" cy="609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loud Callout 5"/>
          <p:cNvSpPr/>
          <p:nvPr/>
        </p:nvSpPr>
        <p:spPr>
          <a:xfrm>
            <a:off x="4413203" y="1466641"/>
            <a:ext cx="7719082" cy="5629441"/>
          </a:xfrm>
          <a:prstGeom prst="cloudCallout">
            <a:avLst>
              <a:gd name="adj1" fmla="val -34804"/>
              <a:gd name="adj2" fmla="val 50255"/>
            </a:avLst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" name="TextBox 6"/>
          <p:cNvSpPr txBox="1"/>
          <p:nvPr/>
        </p:nvSpPr>
        <p:spPr>
          <a:xfrm>
            <a:off x="5561119" y="2579321"/>
            <a:ext cx="568609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latin typeface="+mj-lt"/>
              </a:rPr>
              <a:t>This is great, but do I have to give the command every time ?</a:t>
            </a:r>
            <a:endParaRPr lang="vi-VN" sz="5400" dirty="0">
              <a:latin typeface="+mj-lt"/>
            </a:endParaRPr>
          </a:p>
        </p:txBody>
      </p:sp>
      <p:sp>
        <p:nvSpPr>
          <p:cNvPr id="9" name="Rectangle 1"/>
          <p:cNvSpPr>
            <a:spLocks/>
          </p:cNvSpPr>
          <p:nvPr/>
        </p:nvSpPr>
        <p:spPr bwMode="auto">
          <a:xfrm>
            <a:off x="1675274" y="1108042"/>
            <a:ext cx="2737929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Problem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3280201" y="2579321"/>
            <a:ext cx="10048846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6000" dirty="0" smtClean="0">
                <a:latin typeface="+mj-lt"/>
              </a:rPr>
              <a:t>Giving command every time Mr. Son meets somebody </a:t>
            </a:r>
            <a:r>
              <a:rPr lang="en-US" sz="6000" dirty="0">
                <a:latin typeface="+mj-lt"/>
              </a:rPr>
              <a:t>is pretty </a:t>
            </a:r>
            <a:r>
              <a:rPr lang="en-US" sz="6000" dirty="0" smtClean="0">
                <a:latin typeface="+mj-lt"/>
              </a:rPr>
              <a:t>inconvenient.</a:t>
            </a:r>
          </a:p>
          <a:p>
            <a:endParaRPr lang="en-US" sz="6000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59132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5131845" y="9865895"/>
            <a:ext cx="4022429" cy="1115726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5" name="Picture 2" descr="Kết quả hình ảnh cho blind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1976" y="7096082"/>
            <a:ext cx="4419600" cy="609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loud Callout 5"/>
          <p:cNvSpPr/>
          <p:nvPr/>
        </p:nvSpPr>
        <p:spPr>
          <a:xfrm>
            <a:off x="4413203" y="1466641"/>
            <a:ext cx="7719082" cy="5629441"/>
          </a:xfrm>
          <a:prstGeom prst="cloudCallout">
            <a:avLst>
              <a:gd name="adj1" fmla="val -34804"/>
              <a:gd name="adj2" fmla="val 50255"/>
            </a:avLst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" name="TextBox 6"/>
          <p:cNvSpPr txBox="1"/>
          <p:nvPr/>
        </p:nvSpPr>
        <p:spPr>
          <a:xfrm>
            <a:off x="5561119" y="2579321"/>
            <a:ext cx="568609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latin typeface="+mj-lt"/>
              </a:rPr>
              <a:t>This is great, but do I have to give the command every time ?</a:t>
            </a:r>
            <a:endParaRPr lang="vi-VN" sz="5400" dirty="0">
              <a:latin typeface="+mj-lt"/>
            </a:endParaRPr>
          </a:p>
        </p:txBody>
      </p:sp>
      <p:sp>
        <p:nvSpPr>
          <p:cNvPr id="9" name="Rectangle 1"/>
          <p:cNvSpPr>
            <a:spLocks/>
          </p:cNvSpPr>
          <p:nvPr/>
        </p:nvSpPr>
        <p:spPr bwMode="auto">
          <a:xfrm>
            <a:off x="1675274" y="1108042"/>
            <a:ext cx="2737929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Problem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3280201" y="2579321"/>
            <a:ext cx="10048846" cy="8402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6000" dirty="0" smtClean="0">
                <a:latin typeface="+mj-lt"/>
              </a:rPr>
              <a:t>Giving command every time Mr. Son meets somebody </a:t>
            </a:r>
            <a:r>
              <a:rPr lang="en-US" sz="6000" dirty="0">
                <a:latin typeface="+mj-lt"/>
              </a:rPr>
              <a:t>is pretty </a:t>
            </a:r>
            <a:r>
              <a:rPr lang="en-US" sz="6000" dirty="0" smtClean="0">
                <a:latin typeface="+mj-lt"/>
              </a:rPr>
              <a:t>inconvenient.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sz="6000" dirty="0" smtClean="0">
              <a:latin typeface="+mj-lt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6000" dirty="0" smtClean="0">
                <a:latin typeface="+mj-lt"/>
              </a:rPr>
              <a:t>Is there a way that can help Mr. Son Identify person more comfortably ? Or “Hand-free” ?</a:t>
            </a:r>
          </a:p>
        </p:txBody>
      </p:sp>
    </p:spTree>
    <p:extLst>
      <p:ext uri="{BB962C8B-B14F-4D97-AF65-F5344CB8AC3E}">
        <p14:creationId xmlns:p14="http://schemas.microsoft.com/office/powerpoint/2010/main" val="1916125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2697854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Solution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502856" y="5805205"/>
            <a:ext cx="1476397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 smtClean="0">
                <a:latin typeface="+mj-lt"/>
              </a:rPr>
              <a:t>Real-time Identification Process</a:t>
            </a:r>
            <a:endParaRPr lang="vi-VN" sz="80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204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33" y="3732307"/>
            <a:ext cx="5277531" cy="115298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2040396" y="4915773"/>
            <a:ext cx="26292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 smtClean="0">
                <a:latin typeface="+mj-lt"/>
              </a:rPr>
              <a:t>System</a:t>
            </a:r>
            <a:endParaRPr lang="vi-VN" sz="5400" dirty="0">
              <a:latin typeface="+mj-lt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6469920" y="4308800"/>
            <a:ext cx="1445355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8507920" y="2385494"/>
            <a:ext cx="7127144" cy="3785652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latin typeface="+mj-lt"/>
              </a:rPr>
              <a:t>Detect </a:t>
            </a:r>
            <a:r>
              <a:rPr lang="en-US" sz="6000" smtClean="0">
                <a:latin typeface="+mj-lt"/>
              </a:rPr>
              <a:t>Person Face </a:t>
            </a:r>
            <a:r>
              <a:rPr lang="en-US" sz="6000" b="1" dirty="0" smtClean="0">
                <a:solidFill>
                  <a:srgbClr val="FF0000"/>
                </a:solidFill>
                <a:latin typeface="+mj-lt"/>
              </a:rPr>
              <a:t>Continuously</a:t>
            </a:r>
            <a:r>
              <a:rPr lang="en-US" sz="6000" b="1" smtClean="0">
                <a:solidFill>
                  <a:srgbClr val="FF0000"/>
                </a:solidFill>
                <a:latin typeface="+mj-lt"/>
              </a:rPr>
              <a:t/>
            </a:r>
            <a:br>
              <a:rPr lang="en-US" sz="6000" b="1" smtClean="0">
                <a:solidFill>
                  <a:srgbClr val="FF0000"/>
                </a:solidFill>
                <a:latin typeface="+mj-lt"/>
              </a:rPr>
            </a:br>
            <a:r>
              <a:rPr lang="en-US" sz="6000" smtClean="0">
                <a:solidFill>
                  <a:schemeClr val="tx1"/>
                </a:solidFill>
                <a:latin typeface="+mj-lt"/>
              </a:rPr>
              <a:t>and</a:t>
            </a:r>
            <a:r>
              <a:rPr lang="en-US" sz="6000" b="1" smtClean="0">
                <a:solidFill>
                  <a:srgbClr val="FF0000"/>
                </a:solidFill>
                <a:latin typeface="+mj-lt"/>
              </a:rPr>
              <a:t> </a:t>
            </a:r>
          </a:p>
          <a:p>
            <a:pPr algn="ctr"/>
            <a:r>
              <a:rPr lang="en-US" sz="6000" b="1" smtClean="0">
                <a:solidFill>
                  <a:srgbClr val="FF0000"/>
                </a:solidFill>
                <a:latin typeface="+mj-lt"/>
              </a:rPr>
              <a:t>Automatically</a:t>
            </a:r>
            <a:endParaRPr lang="vi-VN" sz="6000" b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0" name="Rectangle 1"/>
          <p:cNvSpPr>
            <a:spLocks/>
          </p:cNvSpPr>
          <p:nvPr/>
        </p:nvSpPr>
        <p:spPr bwMode="auto">
          <a:xfrm>
            <a:off x="1675274" y="1108042"/>
            <a:ext cx="2697854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Solution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019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33" y="3732307"/>
            <a:ext cx="5277531" cy="115298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2040396" y="4915773"/>
            <a:ext cx="26292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 smtClean="0">
                <a:latin typeface="+mj-lt"/>
              </a:rPr>
              <a:t>System</a:t>
            </a:r>
            <a:endParaRPr lang="vi-VN" sz="5400" dirty="0">
              <a:latin typeface="+mj-lt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6469920" y="4308800"/>
            <a:ext cx="1445355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15635064" y="4308800"/>
            <a:ext cx="171215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7861282" y="2847159"/>
            <a:ext cx="5056340" cy="2862322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latin typeface="+mj-lt"/>
              </a:rPr>
              <a:t>Describe the Person back to the blind</a:t>
            </a:r>
            <a:endParaRPr lang="vi-VN" sz="6000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507920" y="2385494"/>
            <a:ext cx="7127144" cy="3785652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latin typeface="+mj-lt"/>
              </a:rPr>
              <a:t>Detect </a:t>
            </a:r>
            <a:r>
              <a:rPr lang="en-US" sz="6000" smtClean="0">
                <a:latin typeface="+mj-lt"/>
              </a:rPr>
              <a:t>Person Face </a:t>
            </a:r>
            <a:r>
              <a:rPr lang="en-US" sz="6000" b="1" dirty="0" smtClean="0">
                <a:solidFill>
                  <a:srgbClr val="FF0000"/>
                </a:solidFill>
                <a:latin typeface="+mj-lt"/>
              </a:rPr>
              <a:t>Continuously</a:t>
            </a:r>
            <a:r>
              <a:rPr lang="en-US" sz="6000" b="1" smtClean="0">
                <a:solidFill>
                  <a:srgbClr val="FF0000"/>
                </a:solidFill>
                <a:latin typeface="+mj-lt"/>
              </a:rPr>
              <a:t/>
            </a:r>
            <a:br>
              <a:rPr lang="en-US" sz="6000" b="1" smtClean="0">
                <a:solidFill>
                  <a:srgbClr val="FF0000"/>
                </a:solidFill>
                <a:latin typeface="+mj-lt"/>
              </a:rPr>
            </a:br>
            <a:r>
              <a:rPr lang="en-US" sz="6000" smtClean="0">
                <a:solidFill>
                  <a:schemeClr val="tx1"/>
                </a:solidFill>
                <a:latin typeface="+mj-lt"/>
              </a:rPr>
              <a:t>and</a:t>
            </a:r>
            <a:r>
              <a:rPr lang="en-US" sz="6000" b="1" smtClean="0">
                <a:solidFill>
                  <a:srgbClr val="FF0000"/>
                </a:solidFill>
                <a:latin typeface="+mj-lt"/>
              </a:rPr>
              <a:t> </a:t>
            </a:r>
          </a:p>
          <a:p>
            <a:pPr algn="ctr"/>
            <a:r>
              <a:rPr lang="en-US" sz="6000" b="1" smtClean="0">
                <a:solidFill>
                  <a:srgbClr val="FF0000"/>
                </a:solidFill>
                <a:latin typeface="+mj-lt"/>
              </a:rPr>
              <a:t>Automatically</a:t>
            </a:r>
            <a:endParaRPr lang="vi-VN" sz="6000" b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1675274" y="1108042"/>
            <a:ext cx="2697854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Solution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6851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33" y="3732307"/>
            <a:ext cx="5277531" cy="115298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2040396" y="4915773"/>
            <a:ext cx="26292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 smtClean="0">
                <a:latin typeface="+mj-lt"/>
              </a:rPr>
              <a:t>System</a:t>
            </a:r>
            <a:endParaRPr lang="vi-VN" sz="5400" dirty="0">
              <a:latin typeface="+mj-lt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6469920" y="4308800"/>
            <a:ext cx="1445355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15635064" y="4308800"/>
            <a:ext cx="171215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7861282" y="2847159"/>
            <a:ext cx="5056340" cy="2862322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latin typeface="+mj-lt"/>
              </a:rPr>
              <a:t>Describe the Person back to the blind</a:t>
            </a:r>
            <a:endParaRPr lang="vi-VN" sz="6000" dirty="0">
              <a:latin typeface="+mj-lt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20443815" y="6109748"/>
            <a:ext cx="0" cy="207001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7347214" y="8580027"/>
            <a:ext cx="6193202" cy="3785652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latin typeface="+mj-lt"/>
              </a:rPr>
              <a:t>Blind user does not have to give command every time</a:t>
            </a:r>
            <a:endParaRPr lang="vi-VN" sz="6000" dirty="0">
              <a:latin typeface="+mj-l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507920" y="2385494"/>
            <a:ext cx="7127144" cy="3785652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latin typeface="+mj-lt"/>
              </a:rPr>
              <a:t>Detect </a:t>
            </a:r>
            <a:r>
              <a:rPr lang="en-US" sz="6000" smtClean="0">
                <a:latin typeface="+mj-lt"/>
              </a:rPr>
              <a:t>Person Face </a:t>
            </a:r>
            <a:r>
              <a:rPr lang="en-US" sz="6000" b="1" dirty="0" smtClean="0">
                <a:solidFill>
                  <a:srgbClr val="FF0000"/>
                </a:solidFill>
                <a:latin typeface="+mj-lt"/>
              </a:rPr>
              <a:t>Continuously</a:t>
            </a:r>
            <a:r>
              <a:rPr lang="en-US" sz="6000" b="1" smtClean="0">
                <a:solidFill>
                  <a:srgbClr val="FF0000"/>
                </a:solidFill>
                <a:latin typeface="+mj-lt"/>
              </a:rPr>
              <a:t/>
            </a:r>
            <a:br>
              <a:rPr lang="en-US" sz="6000" b="1" smtClean="0">
                <a:solidFill>
                  <a:srgbClr val="FF0000"/>
                </a:solidFill>
                <a:latin typeface="+mj-lt"/>
              </a:rPr>
            </a:br>
            <a:r>
              <a:rPr lang="en-US" sz="6000" smtClean="0">
                <a:solidFill>
                  <a:schemeClr val="tx1"/>
                </a:solidFill>
                <a:latin typeface="+mj-lt"/>
              </a:rPr>
              <a:t>and</a:t>
            </a:r>
            <a:r>
              <a:rPr lang="en-US" sz="6000" b="1" smtClean="0">
                <a:solidFill>
                  <a:srgbClr val="FF0000"/>
                </a:solidFill>
                <a:latin typeface="+mj-lt"/>
              </a:rPr>
              <a:t> </a:t>
            </a:r>
          </a:p>
          <a:p>
            <a:pPr algn="ctr"/>
            <a:r>
              <a:rPr lang="en-US" sz="6000" b="1" smtClean="0">
                <a:solidFill>
                  <a:srgbClr val="FF0000"/>
                </a:solidFill>
                <a:latin typeface="+mj-lt"/>
              </a:rPr>
              <a:t>Automatically</a:t>
            </a:r>
            <a:endParaRPr lang="vi-VN" sz="6000" b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5" name="Rectangle 1"/>
          <p:cNvSpPr>
            <a:spLocks/>
          </p:cNvSpPr>
          <p:nvPr/>
        </p:nvSpPr>
        <p:spPr bwMode="auto">
          <a:xfrm>
            <a:off x="1675274" y="1108042"/>
            <a:ext cx="2697854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Solution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3305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33" y="3732307"/>
            <a:ext cx="5277531" cy="115298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2040396" y="4915773"/>
            <a:ext cx="26292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 smtClean="0">
                <a:latin typeface="+mj-lt"/>
              </a:rPr>
              <a:t>System</a:t>
            </a:r>
            <a:endParaRPr lang="vi-VN" sz="5400" dirty="0">
              <a:latin typeface="+mj-lt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6469920" y="4308800"/>
            <a:ext cx="1445355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8507920" y="2385494"/>
            <a:ext cx="7127144" cy="3785652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latin typeface="+mj-lt"/>
              </a:rPr>
              <a:t>Detect </a:t>
            </a:r>
            <a:r>
              <a:rPr lang="en-US" sz="6000" smtClean="0">
                <a:latin typeface="+mj-lt"/>
              </a:rPr>
              <a:t>Person Face </a:t>
            </a:r>
            <a:r>
              <a:rPr lang="en-US" sz="6000" b="1" dirty="0" smtClean="0">
                <a:solidFill>
                  <a:srgbClr val="FF0000"/>
                </a:solidFill>
                <a:latin typeface="+mj-lt"/>
              </a:rPr>
              <a:t>Continuously</a:t>
            </a:r>
            <a:r>
              <a:rPr lang="en-US" sz="6000" b="1" smtClean="0">
                <a:solidFill>
                  <a:srgbClr val="FF0000"/>
                </a:solidFill>
                <a:latin typeface="+mj-lt"/>
              </a:rPr>
              <a:t/>
            </a:r>
            <a:br>
              <a:rPr lang="en-US" sz="6000" b="1" smtClean="0">
                <a:solidFill>
                  <a:srgbClr val="FF0000"/>
                </a:solidFill>
                <a:latin typeface="+mj-lt"/>
              </a:rPr>
            </a:br>
            <a:r>
              <a:rPr lang="en-US" sz="6000" smtClean="0">
                <a:solidFill>
                  <a:schemeClr val="tx1"/>
                </a:solidFill>
                <a:latin typeface="+mj-lt"/>
              </a:rPr>
              <a:t>and</a:t>
            </a:r>
            <a:r>
              <a:rPr lang="en-US" sz="6000" b="1" smtClean="0">
                <a:solidFill>
                  <a:srgbClr val="FF0000"/>
                </a:solidFill>
                <a:latin typeface="+mj-lt"/>
              </a:rPr>
              <a:t> </a:t>
            </a:r>
          </a:p>
          <a:p>
            <a:pPr algn="ctr"/>
            <a:r>
              <a:rPr lang="en-US" sz="6000" b="1" smtClean="0">
                <a:solidFill>
                  <a:srgbClr val="FF0000"/>
                </a:solidFill>
                <a:latin typeface="+mj-lt"/>
              </a:rPr>
              <a:t>Automatically</a:t>
            </a:r>
            <a:endParaRPr lang="vi-VN" sz="6000" b="1" dirty="0">
              <a:solidFill>
                <a:srgbClr val="FF0000"/>
              </a:solidFill>
              <a:latin typeface="+mj-lt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15635064" y="4308800"/>
            <a:ext cx="171215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7861282" y="2847159"/>
            <a:ext cx="5056340" cy="2862322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latin typeface="+mj-lt"/>
              </a:rPr>
              <a:t>Describe the Person back to the blind</a:t>
            </a:r>
            <a:endParaRPr lang="vi-VN" sz="6000" dirty="0">
              <a:latin typeface="+mj-lt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20443815" y="6109748"/>
            <a:ext cx="0" cy="207001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7347214" y="8580027"/>
            <a:ext cx="6193202" cy="3785652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latin typeface="+mj-lt"/>
              </a:rPr>
              <a:t>Blind user does not have to give command every time</a:t>
            </a:r>
            <a:endParaRPr lang="vi-VN" sz="6000" dirty="0">
              <a:latin typeface="+mj-lt"/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 flipH="1">
            <a:off x="14188724" y="10538873"/>
            <a:ext cx="273167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882717" y="9503357"/>
            <a:ext cx="6879193" cy="1938992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latin typeface="+mj-lt"/>
              </a:rPr>
              <a:t>Hand-free, more convenient </a:t>
            </a:r>
            <a:endParaRPr lang="vi-VN" sz="6000" dirty="0">
              <a:latin typeface="+mj-lt"/>
            </a:endParaRPr>
          </a:p>
        </p:txBody>
      </p:sp>
      <p:sp>
        <p:nvSpPr>
          <p:cNvPr id="16" name="Rectangle 1"/>
          <p:cNvSpPr>
            <a:spLocks/>
          </p:cNvSpPr>
          <p:nvPr/>
        </p:nvSpPr>
        <p:spPr bwMode="auto">
          <a:xfrm>
            <a:off x="1675274" y="1108042"/>
            <a:ext cx="2697854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Solution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6156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7133363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How can we do that ?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46823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7133363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How can we do that ?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5274" y="2987040"/>
            <a:ext cx="1828800" cy="18288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196321" y="4602213"/>
            <a:ext cx="26292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Device Camera</a:t>
            </a:r>
            <a:endParaRPr lang="vi-VN" dirty="0">
              <a:latin typeface="+mj-lt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3825524" y="3851600"/>
            <a:ext cx="406879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4400834" y="2620235"/>
            <a:ext cx="29181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Continuously Streaming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58851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7133363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How can we do that ?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5274" y="2987040"/>
            <a:ext cx="1828800" cy="182880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3825524" y="3851600"/>
            <a:ext cx="406879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4400834" y="2620235"/>
            <a:ext cx="29181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Continuously Streaming</a:t>
            </a:r>
            <a:endParaRPr lang="vi-VN" dirty="0">
              <a:latin typeface="+mj-lt"/>
            </a:endParaRP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5770" y="3388716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39" name="Straight Connector 38"/>
          <p:cNvCxnSpPr>
            <a:stCxn id="34" idx="3"/>
          </p:cNvCxnSpPr>
          <p:nvPr/>
        </p:nvCxnSpPr>
        <p:spPr>
          <a:xfrm>
            <a:off x="12169136" y="3820564"/>
            <a:ext cx="1061089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11458575" y="2606900"/>
            <a:ext cx="175545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V="1">
            <a:off x="13214030" y="2591660"/>
            <a:ext cx="0" cy="120032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11458575" y="2606900"/>
            <a:ext cx="0" cy="78181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13214030" y="2510415"/>
            <a:ext cx="29181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Detect Human Face</a:t>
            </a:r>
            <a:endParaRPr lang="vi-VN" dirty="0">
              <a:latin typeface="+mj-l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321" y="4602213"/>
            <a:ext cx="26292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Device Camera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93095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705754" y="1108042"/>
            <a:ext cx="1779333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smtClean="0">
                <a:solidFill>
                  <a:schemeClr val="tx2"/>
                </a:solidFill>
                <a:latin typeface="+mj-lt"/>
                <a:ea typeface="ＭＳ Ｐゴシック" charset="0"/>
                <a:cs typeface="Lato Regular"/>
                <a:sym typeface="Bebas Neue" charset="0"/>
              </a:rPr>
              <a:t>Roles</a:t>
            </a:r>
            <a:endParaRPr lang="en-US" sz="5800" dirty="0">
              <a:solidFill>
                <a:schemeClr val="tx2"/>
              </a:solidFill>
              <a:latin typeface="+mj-lt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+mj-lt"/>
            </a:endParaRPr>
          </a:p>
        </p:txBody>
      </p:sp>
      <p:sp>
        <p:nvSpPr>
          <p:cNvPr id="15" name="Shape 173"/>
          <p:cNvSpPr txBox="1"/>
          <p:nvPr/>
        </p:nvSpPr>
        <p:spPr>
          <a:xfrm>
            <a:off x="2278077" y="10917449"/>
            <a:ext cx="4500802" cy="66755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b="1" smtClean="0">
                <a:latin typeface="+mj-lt"/>
              </a:rPr>
              <a:t>Admin</a:t>
            </a:r>
            <a:endParaRPr lang="vi" b="1">
              <a:latin typeface="+mj-lt"/>
            </a:endParaRPr>
          </a:p>
        </p:txBody>
      </p:sp>
      <p:sp>
        <p:nvSpPr>
          <p:cNvPr id="2" name="Right Arrow 1"/>
          <p:cNvSpPr/>
          <p:nvPr/>
        </p:nvSpPr>
        <p:spPr>
          <a:xfrm>
            <a:off x="8924173" y="3617913"/>
            <a:ext cx="5293272" cy="13235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smtClean="0">
                <a:latin typeface="+mj-lt"/>
              </a:rPr>
              <a:t>Account Management</a:t>
            </a:r>
            <a:endParaRPr lang="en-US" b="1">
              <a:latin typeface="+mj-lt"/>
            </a:endParaRPr>
          </a:p>
        </p:txBody>
      </p:sp>
      <p:sp>
        <p:nvSpPr>
          <p:cNvPr id="17" name="Right Arrow 16"/>
          <p:cNvSpPr/>
          <p:nvPr/>
        </p:nvSpPr>
        <p:spPr>
          <a:xfrm>
            <a:off x="8924172" y="9475667"/>
            <a:ext cx="5293273" cy="13235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smtClean="0">
                <a:latin typeface="+mj-lt"/>
              </a:rPr>
              <a:t>Manage Objects</a:t>
            </a:r>
            <a:endParaRPr lang="en-US" b="1">
              <a:latin typeface="+mj-lt"/>
            </a:endParaRPr>
          </a:p>
        </p:txBody>
      </p:sp>
      <p:sp>
        <p:nvSpPr>
          <p:cNvPr id="21" name="Right Arrow 20"/>
          <p:cNvSpPr/>
          <p:nvPr/>
        </p:nvSpPr>
        <p:spPr>
          <a:xfrm>
            <a:off x="8924173" y="6452880"/>
            <a:ext cx="5293272" cy="13235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smtClean="0">
                <a:latin typeface="+mj-lt"/>
              </a:rPr>
              <a:t>Train Object</a:t>
            </a:r>
            <a:endParaRPr lang="en-US" b="1">
              <a:latin typeface="+mj-lt"/>
            </a:endParaRPr>
          </a:p>
        </p:txBody>
      </p:sp>
      <p:pic>
        <p:nvPicPr>
          <p:cNvPr id="16" name="Shape 2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8219" y="3624408"/>
            <a:ext cx="6980518" cy="69805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Shape 2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952762" y="8775610"/>
            <a:ext cx="2723688" cy="27236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Shape 20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187631" y="5987692"/>
            <a:ext cx="2253950" cy="225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Shape 20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187631" y="2541071"/>
            <a:ext cx="2555236" cy="2555236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Rectangle 22"/>
          <p:cNvSpPr/>
          <p:nvPr/>
        </p:nvSpPr>
        <p:spPr>
          <a:xfrm>
            <a:off x="1705754" y="328687"/>
            <a:ext cx="763702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>
                <a:latin typeface="+mj-lt"/>
              </a:rPr>
              <a:t>Automatic Alternative Image Recognition to Voice</a:t>
            </a:r>
          </a:p>
        </p:txBody>
      </p:sp>
    </p:spTree>
    <p:extLst>
      <p:ext uri="{BB962C8B-B14F-4D97-AF65-F5344CB8AC3E}">
        <p14:creationId xmlns:p14="http://schemas.microsoft.com/office/powerpoint/2010/main" val="1369285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7133363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How can we do that ?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5274" y="2987040"/>
            <a:ext cx="1828800" cy="182880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3825524" y="3851600"/>
            <a:ext cx="406879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4400834" y="2620235"/>
            <a:ext cx="29181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Continuously Streaming</a:t>
            </a:r>
            <a:endParaRPr lang="vi-VN" dirty="0">
              <a:latin typeface="+mj-lt"/>
            </a:endParaRP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5770" y="3388716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39" name="Straight Connector 38"/>
          <p:cNvCxnSpPr>
            <a:stCxn id="34" idx="3"/>
          </p:cNvCxnSpPr>
          <p:nvPr/>
        </p:nvCxnSpPr>
        <p:spPr>
          <a:xfrm>
            <a:off x="12169136" y="3820564"/>
            <a:ext cx="1061089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11458575" y="2606900"/>
            <a:ext cx="175545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V="1">
            <a:off x="13214030" y="2591660"/>
            <a:ext cx="0" cy="120032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11458575" y="2606900"/>
            <a:ext cx="0" cy="78181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13214030" y="2510415"/>
            <a:ext cx="29181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Detect Human Face</a:t>
            </a:r>
            <a:endParaRPr lang="vi-VN" dirty="0">
              <a:latin typeface="+mj-lt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 flipV="1">
            <a:off x="10233408" y="4252411"/>
            <a:ext cx="0" cy="120032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10233408" y="5452740"/>
            <a:ext cx="6407885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1771136" y="4768269"/>
            <a:ext cx="37736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Capture Picture</a:t>
            </a:r>
            <a:endParaRPr lang="vi-VN" dirty="0">
              <a:latin typeface="+mj-lt"/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82526" y="3986291"/>
            <a:ext cx="4667568" cy="2597433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16790029" y="6025723"/>
            <a:ext cx="52525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chemeClr val="bg2"/>
                </a:solidFill>
                <a:latin typeface="+mj-lt"/>
              </a:rPr>
              <a:t>Microsoft Cognitive Service</a:t>
            </a:r>
            <a:endParaRPr lang="vi-VN" sz="2800" b="1" dirty="0">
              <a:solidFill>
                <a:schemeClr val="bg2"/>
              </a:solidFill>
              <a:latin typeface="+mj-lt"/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98" t="14584" r="16696" b="14644"/>
          <a:stretch/>
        </p:blipFill>
        <p:spPr>
          <a:xfrm>
            <a:off x="12762850" y="5614917"/>
            <a:ext cx="1597344" cy="2165471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1196321" y="4602213"/>
            <a:ext cx="26292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Device Camera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06714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7133363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How can we do that ?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5274" y="2987040"/>
            <a:ext cx="1828800" cy="182880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3825524" y="3851600"/>
            <a:ext cx="406879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4400834" y="2620235"/>
            <a:ext cx="29181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Continuously Streaming</a:t>
            </a:r>
            <a:endParaRPr lang="vi-VN" dirty="0">
              <a:latin typeface="+mj-lt"/>
            </a:endParaRP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5770" y="3388716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39" name="Straight Connector 38"/>
          <p:cNvCxnSpPr>
            <a:stCxn id="34" idx="3"/>
          </p:cNvCxnSpPr>
          <p:nvPr/>
        </p:nvCxnSpPr>
        <p:spPr>
          <a:xfrm>
            <a:off x="12169136" y="3820564"/>
            <a:ext cx="1061089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11458575" y="2606900"/>
            <a:ext cx="175545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V="1">
            <a:off x="13214030" y="2591660"/>
            <a:ext cx="0" cy="120032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11458575" y="2606900"/>
            <a:ext cx="0" cy="78181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13214030" y="2510415"/>
            <a:ext cx="29181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Detect Human Face</a:t>
            </a:r>
            <a:endParaRPr lang="vi-VN" dirty="0">
              <a:latin typeface="+mj-lt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 flipV="1">
            <a:off x="10233408" y="4252411"/>
            <a:ext cx="0" cy="120032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10233408" y="5452740"/>
            <a:ext cx="6407885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1771136" y="4768269"/>
            <a:ext cx="37736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Capture Picture</a:t>
            </a:r>
            <a:endParaRPr lang="vi-VN" dirty="0">
              <a:latin typeface="+mj-lt"/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82526" y="3986291"/>
            <a:ext cx="4667568" cy="2597433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16790029" y="6025723"/>
            <a:ext cx="52525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chemeClr val="bg2"/>
                </a:solidFill>
                <a:latin typeface="+mj-lt"/>
              </a:rPr>
              <a:t>Microsoft Cognitive Service</a:t>
            </a:r>
            <a:endParaRPr lang="vi-VN" sz="2800" b="1" dirty="0">
              <a:solidFill>
                <a:schemeClr val="bg2"/>
              </a:solidFill>
              <a:latin typeface="+mj-lt"/>
            </a:endParaRPr>
          </a:p>
        </p:txBody>
      </p:sp>
      <p:cxnSp>
        <p:nvCxnSpPr>
          <p:cNvPr id="24" name="Straight Connector 23"/>
          <p:cNvCxnSpPr/>
          <p:nvPr/>
        </p:nvCxnSpPr>
        <p:spPr>
          <a:xfrm flipV="1">
            <a:off x="19320258" y="6548944"/>
            <a:ext cx="0" cy="242360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9629775" y="8979125"/>
            <a:ext cx="9690483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9658350" y="4248942"/>
            <a:ext cx="0" cy="472671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1954966" y="9149199"/>
            <a:ext cx="37736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Response Result </a:t>
            </a:r>
            <a:endParaRPr lang="vi-VN" dirty="0">
              <a:latin typeface="+mj-lt"/>
            </a:endParaRP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98" t="14584" r="16696" b="14644"/>
          <a:stretch/>
        </p:blipFill>
        <p:spPr>
          <a:xfrm>
            <a:off x="12762850" y="5614917"/>
            <a:ext cx="1597344" cy="2165471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1196321" y="4602213"/>
            <a:ext cx="26292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Device Camera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64145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7133363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How can we do that ?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5274" y="2987040"/>
            <a:ext cx="1828800" cy="182880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3825524" y="3851600"/>
            <a:ext cx="406879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4400834" y="2620235"/>
            <a:ext cx="29181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Continuously Streaming</a:t>
            </a:r>
            <a:endParaRPr lang="vi-VN" dirty="0">
              <a:latin typeface="+mj-lt"/>
            </a:endParaRP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5770" y="3388716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39" name="Straight Connector 38"/>
          <p:cNvCxnSpPr>
            <a:stCxn id="34" idx="3"/>
          </p:cNvCxnSpPr>
          <p:nvPr/>
        </p:nvCxnSpPr>
        <p:spPr>
          <a:xfrm>
            <a:off x="12169136" y="3820564"/>
            <a:ext cx="1061089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11458575" y="2606900"/>
            <a:ext cx="175545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V="1">
            <a:off x="13214030" y="2591660"/>
            <a:ext cx="0" cy="120032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11458575" y="2606900"/>
            <a:ext cx="0" cy="78181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13214030" y="2510415"/>
            <a:ext cx="29181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Detect Human Face</a:t>
            </a:r>
            <a:endParaRPr lang="vi-VN" dirty="0">
              <a:latin typeface="+mj-lt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 flipV="1">
            <a:off x="10233408" y="4252411"/>
            <a:ext cx="0" cy="120032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10233408" y="5452740"/>
            <a:ext cx="6407885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1771136" y="4768269"/>
            <a:ext cx="37736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Capture Picture</a:t>
            </a:r>
            <a:endParaRPr lang="vi-VN" dirty="0">
              <a:latin typeface="+mj-lt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98" t="14584" r="16696" b="14644"/>
          <a:stretch/>
        </p:blipFill>
        <p:spPr>
          <a:xfrm>
            <a:off x="12762850" y="5614917"/>
            <a:ext cx="1597344" cy="2165471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82526" y="3986291"/>
            <a:ext cx="4667568" cy="2597433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16790029" y="6025723"/>
            <a:ext cx="52525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chemeClr val="bg2"/>
                </a:solidFill>
                <a:latin typeface="+mj-lt"/>
              </a:rPr>
              <a:t>Microsoft Cognitive Service</a:t>
            </a:r>
            <a:endParaRPr lang="vi-VN" sz="2800" b="1" dirty="0">
              <a:solidFill>
                <a:schemeClr val="bg2"/>
              </a:solidFill>
              <a:latin typeface="+mj-lt"/>
            </a:endParaRPr>
          </a:p>
        </p:txBody>
      </p:sp>
      <p:cxnSp>
        <p:nvCxnSpPr>
          <p:cNvPr id="24" name="Straight Connector 23"/>
          <p:cNvCxnSpPr/>
          <p:nvPr/>
        </p:nvCxnSpPr>
        <p:spPr>
          <a:xfrm flipV="1">
            <a:off x="19320258" y="6548944"/>
            <a:ext cx="0" cy="242360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9629775" y="8979125"/>
            <a:ext cx="9690483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9658350" y="4248942"/>
            <a:ext cx="0" cy="472671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1954966" y="9149199"/>
            <a:ext cx="37736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Response Result </a:t>
            </a:r>
            <a:endParaRPr lang="vi-VN" dirty="0">
              <a:latin typeface="+mj-lt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7774" y="8826033"/>
            <a:ext cx="2780959" cy="2780959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1283652" y="11283826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Blind user</a:t>
            </a:r>
            <a:endParaRPr lang="vi-VN" dirty="0">
              <a:latin typeface="+mj-lt"/>
            </a:endParaRPr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8592252" y="4252411"/>
            <a:ext cx="0" cy="554311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7852" y="9795530"/>
            <a:ext cx="1828800" cy="1828800"/>
          </a:xfrm>
          <a:prstGeom prst="rect">
            <a:avLst/>
          </a:prstGeom>
        </p:spPr>
      </p:pic>
      <p:cxnSp>
        <p:nvCxnSpPr>
          <p:cNvPr id="36" name="Straight Arrow Connector 35"/>
          <p:cNvCxnSpPr/>
          <p:nvPr/>
        </p:nvCxnSpPr>
        <p:spPr>
          <a:xfrm flipH="1">
            <a:off x="3749646" y="10728923"/>
            <a:ext cx="3569365" cy="508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36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9113" y="9543205"/>
            <a:ext cx="1144725" cy="1144725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1196321" y="4602213"/>
            <a:ext cx="26292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Device Camera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84334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638175" y="4724400"/>
            <a:ext cx="13348527" cy="37240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u="sng" dirty="0" smtClean="0">
                <a:latin typeface="+mj-lt"/>
              </a:rPr>
              <a:t>Demo</a:t>
            </a:r>
            <a:endParaRPr lang="en-US" sz="8000" b="1" u="sng" dirty="0" smtClean="0">
              <a:latin typeface="+mj-lt"/>
            </a:endParaRPr>
          </a:p>
          <a:p>
            <a:pPr algn="ctr"/>
            <a:endParaRPr lang="en-US" sz="6000" b="1" u="sng" dirty="0" smtClean="0">
              <a:latin typeface="+mj-lt"/>
            </a:endParaRPr>
          </a:p>
          <a:p>
            <a:pPr algn="ctr"/>
            <a:r>
              <a:rPr lang="en-US" sz="8000" dirty="0" smtClean="0">
                <a:latin typeface="+mj-lt"/>
              </a:rPr>
              <a:t>Real-time Identifying Process</a:t>
            </a:r>
            <a:endParaRPr lang="vi-VN" sz="8000" dirty="0"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78875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Kết quả hình ảnh cho blind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1976" y="7096082"/>
            <a:ext cx="4419600" cy="609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loud Callout 5"/>
          <p:cNvSpPr/>
          <p:nvPr/>
        </p:nvSpPr>
        <p:spPr>
          <a:xfrm>
            <a:off x="4328056" y="3298461"/>
            <a:ext cx="6740997" cy="3880971"/>
          </a:xfrm>
          <a:prstGeom prst="cloudCallout">
            <a:avLst>
              <a:gd name="adj1" fmla="val -41229"/>
              <a:gd name="adj2" fmla="val 45295"/>
            </a:avLst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" name="TextBox 6"/>
          <p:cNvSpPr txBox="1"/>
          <p:nvPr/>
        </p:nvSpPr>
        <p:spPr>
          <a:xfrm>
            <a:off x="5775158" y="4453500"/>
            <a:ext cx="503891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latin typeface="+mj-lt"/>
              </a:rPr>
              <a:t>Everything is automatic !</a:t>
            </a:r>
            <a:endParaRPr lang="vi-VN" sz="5400" dirty="0">
              <a:latin typeface="+mj-lt"/>
            </a:endParaRPr>
          </a:p>
        </p:txBody>
      </p:sp>
      <p:sp>
        <p:nvSpPr>
          <p:cNvPr id="9" name="Rectangle 1"/>
          <p:cNvSpPr>
            <a:spLocks/>
          </p:cNvSpPr>
          <p:nvPr/>
        </p:nvSpPr>
        <p:spPr bwMode="auto">
          <a:xfrm>
            <a:off x="1675274" y="1108042"/>
            <a:ext cx="15800800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Summary – Demo Real-time Identifying Process 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88028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Kết quả hình ảnh cho blind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1976" y="7096082"/>
            <a:ext cx="4419600" cy="609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loud Callout 5"/>
          <p:cNvSpPr/>
          <p:nvPr/>
        </p:nvSpPr>
        <p:spPr>
          <a:xfrm>
            <a:off x="4328056" y="3298461"/>
            <a:ext cx="6740997" cy="3880971"/>
          </a:xfrm>
          <a:prstGeom prst="cloudCallout">
            <a:avLst>
              <a:gd name="adj1" fmla="val -41229"/>
              <a:gd name="adj2" fmla="val 45295"/>
            </a:avLst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" name="TextBox 6"/>
          <p:cNvSpPr txBox="1"/>
          <p:nvPr/>
        </p:nvSpPr>
        <p:spPr>
          <a:xfrm>
            <a:off x="5775158" y="4453500"/>
            <a:ext cx="503891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latin typeface="+mj-lt"/>
              </a:rPr>
              <a:t>Everything is automatic !</a:t>
            </a:r>
            <a:endParaRPr lang="vi-VN" sz="5400" dirty="0">
              <a:latin typeface="+mj-lt"/>
            </a:endParaRPr>
          </a:p>
        </p:txBody>
      </p:sp>
      <p:sp>
        <p:nvSpPr>
          <p:cNvPr id="9" name="Rectangle 1"/>
          <p:cNvSpPr>
            <a:spLocks/>
          </p:cNvSpPr>
          <p:nvPr/>
        </p:nvSpPr>
        <p:spPr bwMode="auto">
          <a:xfrm>
            <a:off x="1675274" y="1108042"/>
            <a:ext cx="15800800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Summary – Demo Real-time Identifying Process 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3280201" y="2579321"/>
            <a:ext cx="1004884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buFont typeface="Wingdings" panose="05000000000000000000" pitchFamily="2" charset="2"/>
              <a:buChar char="ü"/>
            </a:pPr>
            <a:r>
              <a:rPr lang="en-US" sz="6000" dirty="0" smtClean="0">
                <a:latin typeface="+mj-lt"/>
              </a:rPr>
              <a:t>Mr. Son does not have to give command to identify every time he meets somebody.</a:t>
            </a:r>
          </a:p>
        </p:txBody>
      </p:sp>
    </p:spTree>
    <p:extLst>
      <p:ext uri="{BB962C8B-B14F-4D97-AF65-F5344CB8AC3E}">
        <p14:creationId xmlns:p14="http://schemas.microsoft.com/office/powerpoint/2010/main" val="3021410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6647824" y="7095906"/>
            <a:ext cx="4190871" cy="1115726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5" name="Picture 2" descr="Kết quả hình ảnh cho blind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1976" y="7096082"/>
            <a:ext cx="4419600" cy="609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loud Callout 5"/>
          <p:cNvSpPr/>
          <p:nvPr/>
        </p:nvSpPr>
        <p:spPr>
          <a:xfrm>
            <a:off x="4328056" y="3298461"/>
            <a:ext cx="6740997" cy="3880971"/>
          </a:xfrm>
          <a:prstGeom prst="cloudCallout">
            <a:avLst>
              <a:gd name="adj1" fmla="val -41229"/>
              <a:gd name="adj2" fmla="val 45295"/>
            </a:avLst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" name="TextBox 6"/>
          <p:cNvSpPr txBox="1"/>
          <p:nvPr/>
        </p:nvSpPr>
        <p:spPr>
          <a:xfrm>
            <a:off x="5775158" y="4453500"/>
            <a:ext cx="503891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latin typeface="+mj-lt"/>
              </a:rPr>
              <a:t>Everything is automatic !</a:t>
            </a:r>
            <a:endParaRPr lang="vi-VN" sz="5400" dirty="0">
              <a:latin typeface="+mj-lt"/>
            </a:endParaRPr>
          </a:p>
        </p:txBody>
      </p:sp>
      <p:sp>
        <p:nvSpPr>
          <p:cNvPr id="9" name="Rectangle 1"/>
          <p:cNvSpPr>
            <a:spLocks/>
          </p:cNvSpPr>
          <p:nvPr/>
        </p:nvSpPr>
        <p:spPr bwMode="auto">
          <a:xfrm>
            <a:off x="1675274" y="1108042"/>
            <a:ext cx="15800800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Summary – Demo Real-time Identifying Process 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3280201" y="2579321"/>
            <a:ext cx="10048846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buFont typeface="Wingdings" panose="05000000000000000000" pitchFamily="2" charset="2"/>
              <a:buChar char="ü"/>
            </a:pPr>
            <a:r>
              <a:rPr lang="en-US" sz="6000" dirty="0" smtClean="0">
                <a:latin typeface="+mj-lt"/>
              </a:rPr>
              <a:t>Mr. Son does not have to give command to identify every time he meets somebody.</a:t>
            </a:r>
          </a:p>
          <a:p>
            <a:pPr marL="857250" indent="-857250">
              <a:buFont typeface="Wingdings" panose="05000000000000000000" pitchFamily="2" charset="2"/>
              <a:buChar char="ü"/>
            </a:pPr>
            <a:endParaRPr lang="en-US" sz="6000" dirty="0">
              <a:latin typeface="+mj-lt"/>
            </a:endParaRPr>
          </a:p>
          <a:p>
            <a:pPr marL="857250" indent="-857250">
              <a:buFont typeface="Wingdings" panose="05000000000000000000" pitchFamily="2" charset="2"/>
              <a:buChar char="ü"/>
            </a:pPr>
            <a:r>
              <a:rPr lang="en-US" sz="6000" dirty="0" smtClean="0">
                <a:latin typeface="+mj-lt"/>
              </a:rPr>
              <a:t>Totally “Hand-free”.</a:t>
            </a:r>
          </a:p>
        </p:txBody>
      </p:sp>
    </p:spTree>
    <p:extLst>
      <p:ext uri="{BB962C8B-B14F-4D97-AF65-F5344CB8AC3E}">
        <p14:creationId xmlns:p14="http://schemas.microsoft.com/office/powerpoint/2010/main" val="258333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Line 5"/>
          <p:cNvSpPr>
            <a:spLocks noChangeShapeType="1"/>
          </p:cNvSpPr>
          <p:nvPr/>
        </p:nvSpPr>
        <p:spPr bwMode="auto">
          <a:xfrm>
            <a:off x="1493979" y="-174836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243797" tIns="121899" rIns="243797" bIns="121899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" name="Line 6"/>
          <p:cNvSpPr>
            <a:spLocks noChangeShapeType="1"/>
          </p:cNvSpPr>
          <p:nvPr/>
        </p:nvSpPr>
        <p:spPr bwMode="auto">
          <a:xfrm>
            <a:off x="1493979" y="-174836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243797" tIns="121899" rIns="243797" bIns="121899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746250" y="6034771"/>
            <a:ext cx="9845982" cy="1791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3800" b="1" smtClean="0">
                <a:solidFill>
                  <a:schemeClr val="bg1"/>
                </a:solidFill>
                <a:latin typeface="Lato Regular"/>
                <a:cs typeface="Lato Regular"/>
              </a:rPr>
              <a:t>Introduction</a:t>
            </a:r>
            <a:endParaRPr lang="en-US" sz="13800" b="1">
              <a:solidFill>
                <a:schemeClr val="bg1"/>
              </a:solidFill>
              <a:latin typeface="Lato Regular"/>
              <a:cs typeface="Lato Regular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326924" y="5316900"/>
            <a:ext cx="141940" cy="32270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>
              <a:latin typeface="Lato Light"/>
            </a:endParaRPr>
          </a:p>
        </p:txBody>
      </p:sp>
      <p:sp>
        <p:nvSpPr>
          <p:cNvPr id="14" name="Freeform 13"/>
          <p:cNvSpPr/>
          <p:nvPr/>
        </p:nvSpPr>
        <p:spPr>
          <a:xfrm flipH="1">
            <a:off x="-1" y="0"/>
            <a:ext cx="15266811" cy="13719380"/>
          </a:xfrm>
          <a:custGeom>
            <a:avLst/>
            <a:gdLst>
              <a:gd name="connsiteX0" fmla="*/ 2483124 w 5460510"/>
              <a:gd name="connsiteY0" fmla="*/ 0 h 5143500"/>
              <a:gd name="connsiteX1" fmla="*/ 3448297 w 5460510"/>
              <a:gd name="connsiteY1" fmla="*/ 0 h 5143500"/>
              <a:gd name="connsiteX2" fmla="*/ 4717679 w 5460510"/>
              <a:gd name="connsiteY2" fmla="*/ 0 h 5143500"/>
              <a:gd name="connsiteX3" fmla="*/ 4741319 w 5460510"/>
              <a:gd name="connsiteY3" fmla="*/ 0 h 5143500"/>
              <a:gd name="connsiteX4" fmla="*/ 5318193 w 5460510"/>
              <a:gd name="connsiteY4" fmla="*/ 0 h 5143500"/>
              <a:gd name="connsiteX5" fmla="*/ 5460510 w 5460510"/>
              <a:gd name="connsiteY5" fmla="*/ 0 h 5143500"/>
              <a:gd name="connsiteX6" fmla="*/ 5460510 w 5460510"/>
              <a:gd name="connsiteY6" fmla="*/ 5143500 h 5143500"/>
              <a:gd name="connsiteX7" fmla="*/ 5318193 w 5460510"/>
              <a:gd name="connsiteY7" fmla="*/ 5143500 h 5143500"/>
              <a:gd name="connsiteX8" fmla="*/ 4741319 w 5460510"/>
              <a:gd name="connsiteY8" fmla="*/ 5143500 h 5143500"/>
              <a:gd name="connsiteX9" fmla="*/ 4717679 w 5460510"/>
              <a:gd name="connsiteY9" fmla="*/ 5143500 h 5143500"/>
              <a:gd name="connsiteX10" fmla="*/ 3448297 w 5460510"/>
              <a:gd name="connsiteY10" fmla="*/ 5143500 h 5143500"/>
              <a:gd name="connsiteX11" fmla="*/ 0 w 5460510"/>
              <a:gd name="connsiteY11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460510" h="5143500">
                <a:moveTo>
                  <a:pt x="2483124" y="0"/>
                </a:moveTo>
                <a:lnTo>
                  <a:pt x="3448297" y="0"/>
                </a:lnTo>
                <a:lnTo>
                  <a:pt x="4717679" y="0"/>
                </a:lnTo>
                <a:lnTo>
                  <a:pt x="4741319" y="0"/>
                </a:lnTo>
                <a:lnTo>
                  <a:pt x="5318193" y="0"/>
                </a:lnTo>
                <a:lnTo>
                  <a:pt x="5460510" y="0"/>
                </a:lnTo>
                <a:lnTo>
                  <a:pt x="5460510" y="5143500"/>
                </a:lnTo>
                <a:lnTo>
                  <a:pt x="5318193" y="5143500"/>
                </a:lnTo>
                <a:lnTo>
                  <a:pt x="4741319" y="5143500"/>
                </a:lnTo>
                <a:lnTo>
                  <a:pt x="4717679" y="5143500"/>
                </a:lnTo>
                <a:lnTo>
                  <a:pt x="3448297" y="5143500"/>
                </a:lnTo>
                <a:lnTo>
                  <a:pt x="0" y="5143500"/>
                </a:lnTo>
                <a:close/>
              </a:path>
            </a:pathLst>
          </a:custGeom>
          <a:solidFill>
            <a:schemeClr val="accent2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1468147" y="6270605"/>
            <a:ext cx="10533655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1500" b="1" smtClean="0">
                <a:solidFill>
                  <a:schemeClr val="bg1"/>
                </a:solidFill>
                <a:latin typeface="Lato Regular"/>
                <a:cs typeface="Lato Regular"/>
              </a:rPr>
              <a:t>Detect Object</a:t>
            </a:r>
            <a:endParaRPr lang="en-US" sz="11500" b="1" dirty="0">
              <a:solidFill>
                <a:schemeClr val="bg1"/>
              </a:solidFill>
              <a:latin typeface="Lato Regular"/>
              <a:cs typeface="Lato Regular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326924" y="5294620"/>
            <a:ext cx="141940" cy="32270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>
              <a:latin typeface="Lato Light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58922" y="3366822"/>
            <a:ext cx="5568691" cy="515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82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Kết quả hình ảnh cho blind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7787" y="5852159"/>
            <a:ext cx="4419600" cy="609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loud Callout 11"/>
          <p:cNvSpPr/>
          <p:nvPr/>
        </p:nvSpPr>
        <p:spPr>
          <a:xfrm>
            <a:off x="4819014" y="1869351"/>
            <a:ext cx="7586346" cy="3982808"/>
          </a:xfrm>
          <a:prstGeom prst="cloudCallout">
            <a:avLst>
              <a:gd name="adj1" fmla="val -34804"/>
              <a:gd name="adj2" fmla="val 50255"/>
            </a:avLst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3" name="TextBox 12"/>
          <p:cNvSpPr txBox="1"/>
          <p:nvPr/>
        </p:nvSpPr>
        <p:spPr>
          <a:xfrm>
            <a:off x="5594682" y="3232113"/>
            <a:ext cx="56860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smtClean="0">
                <a:latin typeface="+mj-lt"/>
              </a:rPr>
              <a:t>How much is  it?</a:t>
            </a:r>
            <a:endParaRPr lang="vi-VN" sz="5400" dirty="0">
              <a:latin typeface="+mj-l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090064" y="12344400"/>
            <a:ext cx="35661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>
                <a:latin typeface="+mj-lt"/>
              </a:rPr>
              <a:t>Mr</a:t>
            </a:r>
            <a:r>
              <a:rPr lang="en-US" sz="6000" smtClean="0">
                <a:latin typeface="+mj-lt"/>
              </a:rPr>
              <a:t>. Long</a:t>
            </a:r>
            <a:endParaRPr lang="vi-VN" sz="6000" dirty="0">
              <a:latin typeface="+mj-lt"/>
            </a:endParaRPr>
          </a:p>
        </p:txBody>
      </p:sp>
      <p:sp>
        <p:nvSpPr>
          <p:cNvPr id="15" name="Rectangle 1"/>
          <p:cNvSpPr>
            <a:spLocks/>
          </p:cNvSpPr>
          <p:nvPr/>
        </p:nvSpPr>
        <p:spPr bwMode="auto">
          <a:xfrm>
            <a:off x="1675274" y="1108042"/>
            <a:ext cx="2737929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Problem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24515" y="6685452"/>
            <a:ext cx="8387340" cy="3766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308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4318490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Our Proposal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0377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Line 5"/>
          <p:cNvSpPr>
            <a:spLocks noChangeShapeType="1"/>
          </p:cNvSpPr>
          <p:nvPr/>
        </p:nvSpPr>
        <p:spPr bwMode="auto">
          <a:xfrm>
            <a:off x="1493979" y="-174836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243797" tIns="121899" rIns="243797" bIns="121899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" name="Line 6"/>
          <p:cNvSpPr>
            <a:spLocks noChangeShapeType="1"/>
          </p:cNvSpPr>
          <p:nvPr/>
        </p:nvSpPr>
        <p:spPr bwMode="auto">
          <a:xfrm>
            <a:off x="1493979" y="-174836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243797" tIns="121899" rIns="243797" bIns="121899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0" name="Freeform 189"/>
          <p:cNvSpPr/>
          <p:nvPr/>
        </p:nvSpPr>
        <p:spPr>
          <a:xfrm flipH="1">
            <a:off x="-1" y="0"/>
            <a:ext cx="15266811" cy="13719380"/>
          </a:xfrm>
          <a:custGeom>
            <a:avLst/>
            <a:gdLst>
              <a:gd name="connsiteX0" fmla="*/ 2483124 w 5460510"/>
              <a:gd name="connsiteY0" fmla="*/ 0 h 5143500"/>
              <a:gd name="connsiteX1" fmla="*/ 3448297 w 5460510"/>
              <a:gd name="connsiteY1" fmla="*/ 0 h 5143500"/>
              <a:gd name="connsiteX2" fmla="*/ 4717679 w 5460510"/>
              <a:gd name="connsiteY2" fmla="*/ 0 h 5143500"/>
              <a:gd name="connsiteX3" fmla="*/ 4741319 w 5460510"/>
              <a:gd name="connsiteY3" fmla="*/ 0 h 5143500"/>
              <a:gd name="connsiteX4" fmla="*/ 5318193 w 5460510"/>
              <a:gd name="connsiteY4" fmla="*/ 0 h 5143500"/>
              <a:gd name="connsiteX5" fmla="*/ 5460510 w 5460510"/>
              <a:gd name="connsiteY5" fmla="*/ 0 h 5143500"/>
              <a:gd name="connsiteX6" fmla="*/ 5460510 w 5460510"/>
              <a:gd name="connsiteY6" fmla="*/ 5143500 h 5143500"/>
              <a:gd name="connsiteX7" fmla="*/ 5318193 w 5460510"/>
              <a:gd name="connsiteY7" fmla="*/ 5143500 h 5143500"/>
              <a:gd name="connsiteX8" fmla="*/ 4741319 w 5460510"/>
              <a:gd name="connsiteY8" fmla="*/ 5143500 h 5143500"/>
              <a:gd name="connsiteX9" fmla="*/ 4717679 w 5460510"/>
              <a:gd name="connsiteY9" fmla="*/ 5143500 h 5143500"/>
              <a:gd name="connsiteX10" fmla="*/ 3448297 w 5460510"/>
              <a:gd name="connsiteY10" fmla="*/ 5143500 h 5143500"/>
              <a:gd name="connsiteX11" fmla="*/ 0 w 5460510"/>
              <a:gd name="connsiteY11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460510" h="5143500">
                <a:moveTo>
                  <a:pt x="2483124" y="0"/>
                </a:moveTo>
                <a:lnTo>
                  <a:pt x="3448297" y="0"/>
                </a:lnTo>
                <a:lnTo>
                  <a:pt x="4717679" y="0"/>
                </a:lnTo>
                <a:lnTo>
                  <a:pt x="4741319" y="0"/>
                </a:lnTo>
                <a:lnTo>
                  <a:pt x="5318193" y="0"/>
                </a:lnTo>
                <a:lnTo>
                  <a:pt x="5460510" y="0"/>
                </a:lnTo>
                <a:lnTo>
                  <a:pt x="5460510" y="5143500"/>
                </a:lnTo>
                <a:lnTo>
                  <a:pt x="5318193" y="5143500"/>
                </a:lnTo>
                <a:lnTo>
                  <a:pt x="4741319" y="5143500"/>
                </a:lnTo>
                <a:lnTo>
                  <a:pt x="4717679" y="5143500"/>
                </a:lnTo>
                <a:lnTo>
                  <a:pt x="3448297" y="5143500"/>
                </a:lnTo>
                <a:lnTo>
                  <a:pt x="0" y="5143500"/>
                </a:lnTo>
                <a:close/>
              </a:path>
            </a:pathLst>
          </a:custGeom>
          <a:solidFill>
            <a:schemeClr val="accent2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657130" y="6993427"/>
            <a:ext cx="10439400" cy="11757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8800" b="1" smtClean="0">
                <a:solidFill>
                  <a:schemeClr val="bg1"/>
                </a:solidFill>
                <a:latin typeface="Lato Regular"/>
                <a:cs typeface="Lato Regular"/>
              </a:rPr>
              <a:t>Kiều Trọng Khánh</a:t>
            </a:r>
            <a:endParaRPr lang="en-US" sz="8800" b="1">
              <a:solidFill>
                <a:schemeClr val="bg1"/>
              </a:solidFill>
              <a:latin typeface="Lato Regular"/>
              <a:cs typeface="Lato Regular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657130" y="5647353"/>
            <a:ext cx="370486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smtClean="0">
                <a:solidFill>
                  <a:schemeClr val="bg1"/>
                </a:solidFill>
                <a:latin typeface="Lato Light"/>
                <a:cs typeface="Lato Light"/>
              </a:rPr>
              <a:t>Supervisor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326924" y="5294620"/>
            <a:ext cx="141940" cy="32270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>
              <a:latin typeface="Lato Ligh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3053117" y="5226789"/>
            <a:ext cx="1143000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smtClean="0">
                <a:latin typeface="+mj-lt"/>
              </a:rPr>
              <a:t>Phan Trung Thành (Leader)</a:t>
            </a:r>
          </a:p>
          <a:p>
            <a:r>
              <a:rPr lang="en-US" sz="6000" smtClean="0">
                <a:latin typeface="+mj-lt"/>
              </a:rPr>
              <a:t>Nguyễn Vũ Hoàng Sơn</a:t>
            </a:r>
          </a:p>
          <a:p>
            <a:r>
              <a:rPr lang="en-US" sz="6000" smtClean="0">
                <a:latin typeface="+mj-lt"/>
              </a:rPr>
              <a:t>Võ Hà Quân</a:t>
            </a:r>
          </a:p>
          <a:p>
            <a:r>
              <a:rPr lang="en-US" sz="6000" smtClean="0">
                <a:latin typeface="+mj-lt"/>
              </a:rPr>
              <a:t>Nguyễn Cao Duy (Dropped Out)</a:t>
            </a:r>
            <a:endParaRPr lang="vi-VN" sz="60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08304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Line 5"/>
          <p:cNvSpPr>
            <a:spLocks noChangeShapeType="1"/>
          </p:cNvSpPr>
          <p:nvPr/>
        </p:nvSpPr>
        <p:spPr bwMode="auto">
          <a:xfrm>
            <a:off x="1493979" y="-174836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243797" tIns="121899" rIns="243797" bIns="121899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" name="Line 6"/>
          <p:cNvSpPr>
            <a:spLocks noChangeShapeType="1"/>
          </p:cNvSpPr>
          <p:nvPr/>
        </p:nvSpPr>
        <p:spPr bwMode="auto">
          <a:xfrm>
            <a:off x="1493979" y="-174836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243797" tIns="121899" rIns="243797" bIns="121899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746250" y="6034771"/>
            <a:ext cx="9845982" cy="1791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3800" b="1" smtClean="0">
                <a:solidFill>
                  <a:schemeClr val="bg1"/>
                </a:solidFill>
                <a:latin typeface="Lato Regular"/>
                <a:cs typeface="Lato Regular"/>
              </a:rPr>
              <a:t>Introduction</a:t>
            </a:r>
            <a:endParaRPr lang="en-US" sz="13800" b="1">
              <a:solidFill>
                <a:schemeClr val="bg1"/>
              </a:solidFill>
              <a:latin typeface="Lato Regular"/>
              <a:cs typeface="Lato Regular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326924" y="5316900"/>
            <a:ext cx="141940" cy="32270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>
              <a:latin typeface="Lato Light"/>
            </a:endParaRPr>
          </a:p>
        </p:txBody>
      </p:sp>
      <p:sp>
        <p:nvSpPr>
          <p:cNvPr id="14" name="Freeform 13"/>
          <p:cNvSpPr/>
          <p:nvPr/>
        </p:nvSpPr>
        <p:spPr>
          <a:xfrm flipH="1">
            <a:off x="-1" y="0"/>
            <a:ext cx="15266811" cy="13719380"/>
          </a:xfrm>
          <a:custGeom>
            <a:avLst/>
            <a:gdLst>
              <a:gd name="connsiteX0" fmla="*/ 2483124 w 5460510"/>
              <a:gd name="connsiteY0" fmla="*/ 0 h 5143500"/>
              <a:gd name="connsiteX1" fmla="*/ 3448297 w 5460510"/>
              <a:gd name="connsiteY1" fmla="*/ 0 h 5143500"/>
              <a:gd name="connsiteX2" fmla="*/ 4717679 w 5460510"/>
              <a:gd name="connsiteY2" fmla="*/ 0 h 5143500"/>
              <a:gd name="connsiteX3" fmla="*/ 4741319 w 5460510"/>
              <a:gd name="connsiteY3" fmla="*/ 0 h 5143500"/>
              <a:gd name="connsiteX4" fmla="*/ 5318193 w 5460510"/>
              <a:gd name="connsiteY4" fmla="*/ 0 h 5143500"/>
              <a:gd name="connsiteX5" fmla="*/ 5460510 w 5460510"/>
              <a:gd name="connsiteY5" fmla="*/ 0 h 5143500"/>
              <a:gd name="connsiteX6" fmla="*/ 5460510 w 5460510"/>
              <a:gd name="connsiteY6" fmla="*/ 5143500 h 5143500"/>
              <a:gd name="connsiteX7" fmla="*/ 5318193 w 5460510"/>
              <a:gd name="connsiteY7" fmla="*/ 5143500 h 5143500"/>
              <a:gd name="connsiteX8" fmla="*/ 4741319 w 5460510"/>
              <a:gd name="connsiteY8" fmla="*/ 5143500 h 5143500"/>
              <a:gd name="connsiteX9" fmla="*/ 4717679 w 5460510"/>
              <a:gd name="connsiteY9" fmla="*/ 5143500 h 5143500"/>
              <a:gd name="connsiteX10" fmla="*/ 3448297 w 5460510"/>
              <a:gd name="connsiteY10" fmla="*/ 5143500 h 5143500"/>
              <a:gd name="connsiteX11" fmla="*/ 0 w 5460510"/>
              <a:gd name="connsiteY11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460510" h="5143500">
                <a:moveTo>
                  <a:pt x="2483124" y="0"/>
                </a:moveTo>
                <a:lnTo>
                  <a:pt x="3448297" y="0"/>
                </a:lnTo>
                <a:lnTo>
                  <a:pt x="4717679" y="0"/>
                </a:lnTo>
                <a:lnTo>
                  <a:pt x="4741319" y="0"/>
                </a:lnTo>
                <a:lnTo>
                  <a:pt x="5318193" y="0"/>
                </a:lnTo>
                <a:lnTo>
                  <a:pt x="5460510" y="0"/>
                </a:lnTo>
                <a:lnTo>
                  <a:pt x="5460510" y="5143500"/>
                </a:lnTo>
                <a:lnTo>
                  <a:pt x="5318193" y="5143500"/>
                </a:lnTo>
                <a:lnTo>
                  <a:pt x="4741319" y="5143500"/>
                </a:lnTo>
                <a:lnTo>
                  <a:pt x="4717679" y="5143500"/>
                </a:lnTo>
                <a:lnTo>
                  <a:pt x="3448297" y="5143500"/>
                </a:lnTo>
                <a:lnTo>
                  <a:pt x="0" y="5143500"/>
                </a:lnTo>
                <a:close/>
              </a:path>
            </a:pathLst>
          </a:custGeom>
          <a:solidFill>
            <a:schemeClr val="accent2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1986308" y="5468462"/>
            <a:ext cx="9605924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1500" b="1" dirty="0" smtClean="0">
                <a:solidFill>
                  <a:schemeClr val="bg1"/>
                </a:solidFill>
                <a:latin typeface="Lato Regular"/>
                <a:cs typeface="Lato Regular"/>
              </a:rPr>
              <a:t>Person</a:t>
            </a:r>
          </a:p>
          <a:p>
            <a:pPr>
              <a:lnSpc>
                <a:spcPct val="80000"/>
              </a:lnSpc>
            </a:pPr>
            <a:r>
              <a:rPr lang="en-US" sz="11500" b="1" dirty="0" smtClean="0">
                <a:solidFill>
                  <a:schemeClr val="bg1"/>
                </a:solidFill>
                <a:latin typeface="Lato Regular"/>
                <a:cs typeface="Lato Regular"/>
              </a:rPr>
              <a:t>Identification</a:t>
            </a:r>
            <a:endParaRPr lang="en-US" sz="11500" b="1" dirty="0">
              <a:solidFill>
                <a:schemeClr val="bg1"/>
              </a:solidFill>
              <a:latin typeface="Lato Regular"/>
              <a:cs typeface="Lato Regular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326924" y="5294620"/>
            <a:ext cx="141940" cy="32270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>
              <a:latin typeface="Lato Light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4196" y="3315184"/>
            <a:ext cx="6317652" cy="5848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629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"/>
          <p:cNvSpPr>
            <a:spLocks/>
          </p:cNvSpPr>
          <p:nvPr/>
        </p:nvSpPr>
        <p:spPr bwMode="auto">
          <a:xfrm>
            <a:off x="1675274" y="1108042"/>
            <a:ext cx="4318490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Our Proposal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8077" y="3701827"/>
            <a:ext cx="5277531" cy="115298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TextBox 9"/>
          <p:cNvSpPr txBox="1"/>
          <p:nvPr/>
        </p:nvSpPr>
        <p:spPr>
          <a:xfrm>
            <a:off x="3602240" y="4885293"/>
            <a:ext cx="26292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 smtClean="0">
                <a:latin typeface="+mj-lt"/>
              </a:rPr>
              <a:t>System</a:t>
            </a:r>
            <a:endParaRPr lang="vi-VN" sz="5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75682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"/>
          <p:cNvSpPr>
            <a:spLocks/>
          </p:cNvSpPr>
          <p:nvPr/>
        </p:nvSpPr>
        <p:spPr bwMode="auto">
          <a:xfrm>
            <a:off x="1675274" y="1108042"/>
            <a:ext cx="4318490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Our Proposal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8077" y="3701827"/>
            <a:ext cx="5277531" cy="115298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TextBox 9"/>
          <p:cNvSpPr txBox="1"/>
          <p:nvPr/>
        </p:nvSpPr>
        <p:spPr>
          <a:xfrm>
            <a:off x="3602240" y="4885293"/>
            <a:ext cx="26292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 smtClean="0">
                <a:latin typeface="+mj-lt"/>
              </a:rPr>
              <a:t>System</a:t>
            </a:r>
            <a:endParaRPr lang="vi-VN" sz="5400" dirty="0">
              <a:latin typeface="+mj-lt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8031764" y="4278320"/>
            <a:ext cx="207264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0580560" y="3308824"/>
            <a:ext cx="3169920" cy="1938992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6000" smtClean="0">
                <a:latin typeface="+mj-lt"/>
              </a:rPr>
              <a:t>Detect Object </a:t>
            </a:r>
            <a:endParaRPr lang="vi-VN" sz="6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88767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"/>
          <p:cNvSpPr>
            <a:spLocks/>
          </p:cNvSpPr>
          <p:nvPr/>
        </p:nvSpPr>
        <p:spPr bwMode="auto">
          <a:xfrm>
            <a:off x="1675274" y="1108042"/>
            <a:ext cx="4318490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Our Proposal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8077" y="3701827"/>
            <a:ext cx="5277531" cy="115298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TextBox 9"/>
          <p:cNvSpPr txBox="1"/>
          <p:nvPr/>
        </p:nvSpPr>
        <p:spPr>
          <a:xfrm>
            <a:off x="3602240" y="4885293"/>
            <a:ext cx="26292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 smtClean="0">
                <a:latin typeface="+mj-lt"/>
              </a:rPr>
              <a:t>System</a:t>
            </a:r>
            <a:endParaRPr lang="vi-VN" sz="5400" dirty="0">
              <a:latin typeface="+mj-lt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8031764" y="4278320"/>
            <a:ext cx="207264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0580560" y="3308824"/>
            <a:ext cx="3169920" cy="1938992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6000" smtClean="0">
                <a:latin typeface="+mj-lt"/>
              </a:rPr>
              <a:t>Detect Object </a:t>
            </a:r>
            <a:endParaRPr lang="vi-VN" sz="6000" dirty="0">
              <a:latin typeface="+mj-lt"/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14188724" y="4278320"/>
            <a:ext cx="207264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6775432" y="2847159"/>
            <a:ext cx="5056340" cy="3785652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6000" smtClean="0">
                <a:latin typeface="+mj-lt"/>
              </a:rPr>
              <a:t>Describe information </a:t>
            </a:r>
            <a:r>
              <a:rPr lang="en-US" sz="6000" dirty="0" smtClean="0">
                <a:latin typeface="+mj-lt"/>
              </a:rPr>
              <a:t>back to the blind</a:t>
            </a:r>
            <a:endParaRPr lang="vi-VN" sz="6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03151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"/>
          <p:cNvSpPr>
            <a:spLocks/>
          </p:cNvSpPr>
          <p:nvPr/>
        </p:nvSpPr>
        <p:spPr bwMode="auto">
          <a:xfrm>
            <a:off x="1675274" y="1108042"/>
            <a:ext cx="4318490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Our Proposal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8077" y="3701827"/>
            <a:ext cx="5277531" cy="115298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TextBox 9"/>
          <p:cNvSpPr txBox="1"/>
          <p:nvPr/>
        </p:nvSpPr>
        <p:spPr>
          <a:xfrm>
            <a:off x="3602240" y="4885293"/>
            <a:ext cx="26292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 smtClean="0">
                <a:latin typeface="+mj-lt"/>
              </a:rPr>
              <a:t>System</a:t>
            </a:r>
            <a:endParaRPr lang="vi-VN" sz="5400" dirty="0">
              <a:latin typeface="+mj-lt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8031764" y="4278320"/>
            <a:ext cx="207264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0580560" y="3308824"/>
            <a:ext cx="3169920" cy="1938992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6000" smtClean="0">
                <a:latin typeface="+mj-lt"/>
              </a:rPr>
              <a:t>Detect Object </a:t>
            </a:r>
            <a:endParaRPr lang="vi-VN" sz="6000" dirty="0">
              <a:latin typeface="+mj-lt"/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14188724" y="4278320"/>
            <a:ext cx="207264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6775432" y="2847159"/>
            <a:ext cx="5056340" cy="3785652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6000" smtClean="0">
                <a:latin typeface="+mj-lt"/>
              </a:rPr>
              <a:t>Describe information </a:t>
            </a:r>
            <a:r>
              <a:rPr lang="en-US" sz="6000" dirty="0" smtClean="0">
                <a:latin typeface="+mj-lt"/>
              </a:rPr>
              <a:t>back to the blind</a:t>
            </a:r>
            <a:endParaRPr lang="vi-VN" sz="6000" dirty="0">
              <a:latin typeface="+mj-lt"/>
            </a:endParaRPr>
          </a:p>
        </p:txBody>
      </p:sp>
      <p:cxnSp>
        <p:nvCxnSpPr>
          <p:cNvPr id="15" name="Straight Arrow Connector 14"/>
          <p:cNvCxnSpPr>
            <a:stCxn id="14" idx="2"/>
          </p:cNvCxnSpPr>
          <p:nvPr/>
        </p:nvCxnSpPr>
        <p:spPr>
          <a:xfrm>
            <a:off x="19303602" y="6632811"/>
            <a:ext cx="0" cy="154694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6207001" y="8580027"/>
            <a:ext cx="6193202" cy="1938992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latin typeface="+mj-lt"/>
              </a:rPr>
              <a:t>The blind </a:t>
            </a:r>
            <a:r>
              <a:rPr lang="en-US" sz="6000" smtClean="0">
                <a:latin typeface="+mj-lt"/>
              </a:rPr>
              <a:t>know what it is</a:t>
            </a:r>
            <a:endParaRPr lang="vi-VN" sz="6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30947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"/>
          <p:cNvSpPr>
            <a:spLocks/>
          </p:cNvSpPr>
          <p:nvPr/>
        </p:nvSpPr>
        <p:spPr bwMode="auto">
          <a:xfrm>
            <a:off x="1675274" y="1108042"/>
            <a:ext cx="4318490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Our Proposal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8077" y="3701827"/>
            <a:ext cx="5277531" cy="115298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TextBox 9"/>
          <p:cNvSpPr txBox="1"/>
          <p:nvPr/>
        </p:nvSpPr>
        <p:spPr>
          <a:xfrm>
            <a:off x="3602240" y="4885293"/>
            <a:ext cx="26292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 smtClean="0">
                <a:latin typeface="+mj-lt"/>
              </a:rPr>
              <a:t>System</a:t>
            </a:r>
            <a:endParaRPr lang="vi-VN" sz="5400" dirty="0">
              <a:latin typeface="+mj-lt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8031764" y="4278320"/>
            <a:ext cx="207264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0580560" y="3308824"/>
            <a:ext cx="3169920" cy="1938992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6000" smtClean="0">
                <a:latin typeface="+mj-lt"/>
              </a:rPr>
              <a:t>Detect Object </a:t>
            </a:r>
            <a:endParaRPr lang="vi-VN" sz="6000" dirty="0">
              <a:latin typeface="+mj-lt"/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14188724" y="4278320"/>
            <a:ext cx="207264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6775432" y="2847159"/>
            <a:ext cx="5056340" cy="3785652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6000" smtClean="0">
                <a:latin typeface="+mj-lt"/>
              </a:rPr>
              <a:t>Describe information </a:t>
            </a:r>
            <a:r>
              <a:rPr lang="en-US" sz="6000" dirty="0" smtClean="0">
                <a:latin typeface="+mj-lt"/>
              </a:rPr>
              <a:t>back to the blind</a:t>
            </a:r>
            <a:endParaRPr lang="vi-VN" sz="6000" dirty="0">
              <a:latin typeface="+mj-lt"/>
            </a:endParaRPr>
          </a:p>
        </p:txBody>
      </p:sp>
      <p:cxnSp>
        <p:nvCxnSpPr>
          <p:cNvPr id="15" name="Straight Arrow Connector 14"/>
          <p:cNvCxnSpPr>
            <a:stCxn id="14" idx="2"/>
          </p:cNvCxnSpPr>
          <p:nvPr/>
        </p:nvCxnSpPr>
        <p:spPr>
          <a:xfrm>
            <a:off x="19303602" y="6632811"/>
            <a:ext cx="0" cy="154694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6207001" y="8580027"/>
            <a:ext cx="6193202" cy="1938992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latin typeface="+mj-lt"/>
              </a:rPr>
              <a:t>The blind </a:t>
            </a:r>
            <a:r>
              <a:rPr lang="en-US" sz="6000" smtClean="0">
                <a:latin typeface="+mj-lt"/>
              </a:rPr>
              <a:t>know what it is</a:t>
            </a:r>
            <a:endParaRPr lang="vi-VN" sz="6000" dirty="0">
              <a:latin typeface="+mj-lt"/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 flipH="1">
            <a:off x="12822886" y="10224548"/>
            <a:ext cx="273167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5516879" y="8793387"/>
            <a:ext cx="6800857" cy="1938992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6000" smtClean="0">
                <a:latin typeface="+mj-lt"/>
              </a:rPr>
              <a:t>Blind can do right thing with it</a:t>
            </a:r>
            <a:endParaRPr lang="vi-VN" sz="6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27086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/>
          </p:cNvSpPr>
          <p:nvPr/>
        </p:nvSpPr>
        <p:spPr bwMode="auto">
          <a:xfrm>
            <a:off x="1675274" y="1108042"/>
            <a:ext cx="7133363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How can we do that ?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5114" y="4024140"/>
            <a:ext cx="4022228" cy="402222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2389" y="5511096"/>
            <a:ext cx="7164358" cy="156520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76467" y="5136143"/>
            <a:ext cx="6630566" cy="194015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470652" y="9573928"/>
            <a:ext cx="26726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Take picture</a:t>
            </a:r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7272972" y="7379279"/>
            <a:ext cx="58375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>
                <a:latin typeface="+mj-lt"/>
              </a:rPr>
              <a:t>Clarifai </a:t>
            </a:r>
            <a:r>
              <a:rPr lang="en-US" dirty="0" smtClean="0">
                <a:latin typeface="+mj-lt"/>
              </a:rPr>
              <a:t>Service</a:t>
            </a:r>
            <a:endParaRPr lang="vi-VN" dirty="0">
              <a:latin typeface="+mj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263867" y="7443358"/>
            <a:ext cx="58375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88202" y="7443357"/>
            <a:ext cx="58375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>
                <a:latin typeface="+mj-lt"/>
              </a:rPr>
              <a:t>Camera</a:t>
            </a:r>
            <a:endParaRPr lang="vi-VN" dirty="0">
              <a:latin typeface="+mj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8639800" y="9573928"/>
            <a:ext cx="30315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Identify object</a:t>
            </a:r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10218240" y="9299689"/>
            <a:ext cx="38831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Process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387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7133363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How can we do that ?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5274" y="2987040"/>
            <a:ext cx="1828800" cy="182880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3825524" y="3851600"/>
            <a:ext cx="406879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825524" y="2987040"/>
            <a:ext cx="4068796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j-lt"/>
              </a:rPr>
              <a:t>1. Capture Picture</a:t>
            </a:r>
            <a:endParaRPr lang="vi-VN" dirty="0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96321" y="4602213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Camera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19210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7133363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How can we do that ?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5274" y="2987040"/>
            <a:ext cx="1828800" cy="182880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3825524" y="3851600"/>
            <a:ext cx="406879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825524" y="2987040"/>
            <a:ext cx="4068796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j-lt"/>
              </a:rPr>
              <a:t>1. Capture Picture</a:t>
            </a:r>
            <a:endParaRPr lang="vi-VN" dirty="0">
              <a:latin typeface="+mj-lt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5770" y="3419752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TextBox 8"/>
          <p:cNvSpPr txBox="1"/>
          <p:nvPr/>
        </p:nvSpPr>
        <p:spPr>
          <a:xfrm>
            <a:off x="8877851" y="4430643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96321" y="4602213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Camera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47321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7133363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How can we do that ?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5274" y="2987040"/>
            <a:ext cx="1828800" cy="182880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3825524" y="3851600"/>
            <a:ext cx="406879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825524" y="2987040"/>
            <a:ext cx="4068796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j-lt"/>
              </a:rPr>
              <a:t>1. Capture Picture</a:t>
            </a:r>
            <a:endParaRPr lang="vi-VN" dirty="0">
              <a:latin typeface="+mj-lt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5770" y="3419752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TextBox 8"/>
          <p:cNvSpPr txBox="1"/>
          <p:nvPr/>
        </p:nvSpPr>
        <p:spPr>
          <a:xfrm>
            <a:off x="8877851" y="4430643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96321" y="4602213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Camera</a:t>
            </a:r>
            <a:endParaRPr lang="vi-VN" dirty="0">
              <a:latin typeface="+mj-lt"/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12867122" y="3403506"/>
            <a:ext cx="406879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2867122" y="2538946"/>
            <a:ext cx="4068796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2</a:t>
            </a:r>
            <a:r>
              <a:rPr lang="en-US" dirty="0" smtClean="0">
                <a:latin typeface="+mj-lt"/>
              </a:rPr>
              <a:t>. Send Image</a:t>
            </a:r>
            <a:endParaRPr lang="vi-VN" dirty="0">
              <a:latin typeface="+mj-lt"/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 flipH="1">
            <a:off x="12867122" y="4306534"/>
            <a:ext cx="406879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2867122" y="4495800"/>
            <a:ext cx="4068796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3</a:t>
            </a:r>
            <a:r>
              <a:rPr lang="en-US" dirty="0" smtClean="0">
                <a:latin typeface="+mj-lt"/>
              </a:rPr>
              <a:t>. Response Result</a:t>
            </a:r>
            <a:endParaRPr lang="vi-VN" dirty="0">
              <a:latin typeface="+mj-lt"/>
            </a:endParaRP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1938" y="2796257"/>
            <a:ext cx="6630566" cy="1940156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7538443" y="5286237"/>
            <a:ext cx="58375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>
                <a:latin typeface="+mj-lt"/>
              </a:rPr>
              <a:t>Clarifai</a:t>
            </a:r>
            <a:r>
              <a:rPr lang="en-US" dirty="0" smtClean="0">
                <a:latin typeface="+mj-lt"/>
              </a:rPr>
              <a:t> Service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76588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7133363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How can we do that ?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5274" y="2987040"/>
            <a:ext cx="1828800" cy="182880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3825524" y="3851600"/>
            <a:ext cx="406879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825524" y="2987040"/>
            <a:ext cx="4068796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j-lt"/>
              </a:rPr>
              <a:t>1. Capture Picture</a:t>
            </a:r>
            <a:endParaRPr lang="vi-VN" dirty="0">
              <a:latin typeface="+mj-lt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5770" y="3419752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TextBox 8"/>
          <p:cNvSpPr txBox="1"/>
          <p:nvPr/>
        </p:nvSpPr>
        <p:spPr>
          <a:xfrm>
            <a:off x="8877851" y="4430643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96321" y="4602213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Camera</a:t>
            </a:r>
            <a:endParaRPr lang="vi-VN" dirty="0">
              <a:latin typeface="+mj-lt"/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12867122" y="3403506"/>
            <a:ext cx="406879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2867122" y="2538946"/>
            <a:ext cx="4068796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2</a:t>
            </a:r>
            <a:r>
              <a:rPr lang="en-US" dirty="0" smtClean="0">
                <a:latin typeface="+mj-lt"/>
              </a:rPr>
              <a:t>. Send Image</a:t>
            </a:r>
            <a:endParaRPr lang="vi-VN" dirty="0">
              <a:latin typeface="+mj-lt"/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 flipH="1">
            <a:off x="12867122" y="4306534"/>
            <a:ext cx="406879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2867122" y="4495800"/>
            <a:ext cx="4068796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3</a:t>
            </a:r>
            <a:r>
              <a:rPr lang="en-US" dirty="0" smtClean="0">
                <a:latin typeface="+mj-lt"/>
              </a:rPr>
              <a:t>. Response Result</a:t>
            </a:r>
            <a:endParaRPr lang="vi-VN" dirty="0">
              <a:latin typeface="+mj-lt"/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10192452" y="5150315"/>
            <a:ext cx="0" cy="331525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356617" y="6484778"/>
            <a:ext cx="23333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j-lt"/>
              </a:rPr>
              <a:t>4. Process</a:t>
            </a:r>
            <a:endParaRPr lang="vi-VN" dirty="0">
              <a:latin typeface="+mj-lt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5109" y="8465574"/>
            <a:ext cx="1828800" cy="18288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1938" y="2796257"/>
            <a:ext cx="6630566" cy="1940156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17538443" y="5286237"/>
            <a:ext cx="58375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>
                <a:latin typeface="+mj-lt"/>
              </a:rPr>
              <a:t>Clarifai</a:t>
            </a:r>
            <a:r>
              <a:rPr lang="en-US" dirty="0" smtClean="0">
                <a:latin typeface="+mj-lt"/>
              </a:rPr>
              <a:t> Service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50021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2808461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Scenario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06317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7133363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How can we do that ?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5274" y="2987040"/>
            <a:ext cx="1828800" cy="182880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3825524" y="3851600"/>
            <a:ext cx="406879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825524" y="2987040"/>
            <a:ext cx="4068796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j-lt"/>
              </a:rPr>
              <a:t>1. Capture Picture</a:t>
            </a:r>
            <a:endParaRPr lang="vi-VN" dirty="0">
              <a:latin typeface="+mj-lt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5770" y="3419752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TextBox 8"/>
          <p:cNvSpPr txBox="1"/>
          <p:nvPr/>
        </p:nvSpPr>
        <p:spPr>
          <a:xfrm>
            <a:off x="8877851" y="4430643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96321" y="4602213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Camera</a:t>
            </a:r>
            <a:endParaRPr lang="vi-VN" dirty="0">
              <a:latin typeface="+mj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7538443" y="5286237"/>
            <a:ext cx="58375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>
                <a:latin typeface="+mj-lt"/>
              </a:rPr>
              <a:t>Clarifai</a:t>
            </a:r>
            <a:r>
              <a:rPr lang="en-US" dirty="0" smtClean="0">
                <a:latin typeface="+mj-lt"/>
              </a:rPr>
              <a:t> Service</a:t>
            </a:r>
            <a:endParaRPr lang="vi-VN" dirty="0">
              <a:latin typeface="+mj-lt"/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12867122" y="3403506"/>
            <a:ext cx="406879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2867122" y="2538946"/>
            <a:ext cx="4068796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2</a:t>
            </a:r>
            <a:r>
              <a:rPr lang="en-US" dirty="0" smtClean="0">
                <a:latin typeface="+mj-lt"/>
              </a:rPr>
              <a:t>. Send Image</a:t>
            </a:r>
            <a:endParaRPr lang="vi-VN" dirty="0">
              <a:latin typeface="+mj-lt"/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 flipH="1">
            <a:off x="12867122" y="4306534"/>
            <a:ext cx="406879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2867122" y="4495800"/>
            <a:ext cx="4068796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3</a:t>
            </a:r>
            <a:r>
              <a:rPr lang="en-US" dirty="0" smtClean="0">
                <a:latin typeface="+mj-lt"/>
              </a:rPr>
              <a:t>. Response Result</a:t>
            </a:r>
            <a:endParaRPr lang="vi-VN" dirty="0">
              <a:latin typeface="+mj-lt"/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10192452" y="5150315"/>
            <a:ext cx="0" cy="331525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356617" y="6484778"/>
            <a:ext cx="23333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j-lt"/>
              </a:rPr>
              <a:t>4. Process</a:t>
            </a:r>
            <a:endParaRPr lang="vi-VN" dirty="0">
              <a:latin typeface="+mj-lt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5109" y="8465574"/>
            <a:ext cx="1828800" cy="1828800"/>
          </a:xfrm>
          <a:prstGeom prst="rect">
            <a:avLst/>
          </a:prstGeom>
        </p:spPr>
      </p:pic>
      <p:cxnSp>
        <p:nvCxnSpPr>
          <p:cNvPr id="21" name="Straight Arrow Connector 20"/>
          <p:cNvCxnSpPr/>
          <p:nvPr/>
        </p:nvCxnSpPr>
        <p:spPr>
          <a:xfrm>
            <a:off x="11587773" y="9332440"/>
            <a:ext cx="6818214" cy="4753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3714776" y="9523161"/>
            <a:ext cx="25642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5</a:t>
            </a:r>
            <a:r>
              <a:rPr lang="en-US" dirty="0" smtClean="0">
                <a:latin typeface="+mj-lt"/>
              </a:rPr>
              <a:t>. Describe</a:t>
            </a:r>
            <a:endParaRPr lang="vi-VN" dirty="0">
              <a:latin typeface="+mj-lt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35513" y="7632994"/>
            <a:ext cx="2780959" cy="2780959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8911391" y="1009078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Blind user</a:t>
            </a:r>
            <a:endParaRPr lang="vi-VN" dirty="0">
              <a:latin typeface="+mj-lt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34609" y="8235249"/>
            <a:ext cx="1144725" cy="1144725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1938" y="2796257"/>
            <a:ext cx="6630566" cy="1940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714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380713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Technology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0883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/>
          </p:cNvSpPr>
          <p:nvPr/>
        </p:nvSpPr>
        <p:spPr bwMode="auto">
          <a:xfrm>
            <a:off x="1675274" y="1108042"/>
            <a:ext cx="380713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Technology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949084" y="2697253"/>
            <a:ext cx="9409471" cy="8402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5400" dirty="0">
                <a:latin typeface="+mj-lt"/>
              </a:rPr>
              <a:t>Image Recognition system</a:t>
            </a:r>
          </a:p>
          <a:p>
            <a:pPr marL="685800" indent="-6858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5400" dirty="0" smtClean="0">
                <a:latin typeface="+mj-lt"/>
              </a:rPr>
              <a:t>Detect </a:t>
            </a:r>
            <a:r>
              <a:rPr lang="en-US" sz="5400" dirty="0">
                <a:latin typeface="+mj-lt"/>
              </a:rPr>
              <a:t>f</a:t>
            </a:r>
            <a:r>
              <a:rPr lang="en-US" sz="5400" dirty="0" smtClean="0">
                <a:latin typeface="+mj-lt"/>
              </a:rPr>
              <a:t>aces, colors…</a:t>
            </a:r>
          </a:p>
          <a:p>
            <a:pPr marL="685800" indent="-6858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5400" dirty="0" smtClean="0">
                <a:latin typeface="+mj-lt"/>
              </a:rPr>
              <a:t>Custom training</a:t>
            </a:r>
          </a:p>
          <a:p>
            <a:pPr marL="685800" indent="-6858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5400" dirty="0" smtClean="0">
                <a:latin typeface="+mj-lt"/>
              </a:rPr>
              <a:t>Search images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5274" y="5524378"/>
            <a:ext cx="9391579" cy="2748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775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/>
          </p:cNvSpPr>
          <p:nvPr/>
        </p:nvSpPr>
        <p:spPr bwMode="auto">
          <a:xfrm>
            <a:off x="1675274" y="1108042"/>
            <a:ext cx="380713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Technology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6251" y="3383255"/>
            <a:ext cx="6618721" cy="740046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15169" y="3775585"/>
            <a:ext cx="7308722" cy="607633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15109" y="4129548"/>
            <a:ext cx="7400060" cy="3752389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>
            <a:off x="1746251" y="11503742"/>
            <a:ext cx="6309360" cy="0"/>
          </a:xfrm>
          <a:prstGeom prst="line">
            <a:avLst/>
          </a:prstGeom>
          <a:ln w="6350" cap="flat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10160459" y="11503742"/>
            <a:ext cx="13407464" cy="0"/>
          </a:xfrm>
          <a:prstGeom prst="line">
            <a:avLst/>
          </a:prstGeom>
          <a:ln w="6350" cap="flat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162037" y="11917995"/>
            <a:ext cx="38935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Input</a:t>
            </a:r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15780774" y="11917994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Output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993426" y="3063620"/>
            <a:ext cx="6574497" cy="592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725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380713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Technology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718477" y="2000594"/>
            <a:ext cx="656942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How </a:t>
            </a:r>
            <a:r>
              <a:rPr lang="en-US" sz="8000" smtClean="0">
                <a:latin typeface="+mj-lt"/>
              </a:rPr>
              <a:t>it works?</a:t>
            </a:r>
            <a:endParaRPr lang="vi-VN" sz="8000" dirty="0">
              <a:latin typeface="+mj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746251" y="5456903"/>
            <a:ext cx="1975689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smtClean="0"/>
              <a:t>Clarifai</a:t>
            </a:r>
            <a:r>
              <a:rPr lang="en-US" sz="4800" smtClean="0"/>
              <a:t> use a </a:t>
            </a:r>
            <a:r>
              <a:rPr lang="en-US" sz="4800"/>
              <a:t>technique called </a:t>
            </a:r>
            <a:r>
              <a:rPr lang="en-US" sz="4800" b="1" u="sng" smtClean="0"/>
              <a:t>Convolution </a:t>
            </a:r>
            <a:r>
              <a:rPr lang="en-US" sz="4800" b="1" u="sng"/>
              <a:t>Neural </a:t>
            </a:r>
            <a:r>
              <a:rPr lang="en-US" sz="4800" b="1" u="sng" smtClean="0"/>
              <a:t>Networks(CNNs) </a:t>
            </a:r>
            <a:r>
              <a:rPr lang="en-US" sz="4800" smtClean="0"/>
              <a:t>to object recognition</a:t>
            </a:r>
            <a:endParaRPr lang="en-US" sz="4800"/>
          </a:p>
        </p:txBody>
      </p:sp>
    </p:spTree>
    <p:extLst>
      <p:ext uri="{BB962C8B-B14F-4D97-AF65-F5344CB8AC3E}">
        <p14:creationId xmlns:p14="http://schemas.microsoft.com/office/powerpoint/2010/main" val="84424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230191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err="1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Clarifai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063378" y="2000594"/>
            <a:ext cx="987962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>
                <a:latin typeface="+mj-lt"/>
              </a:rPr>
              <a:t>What is </a:t>
            </a:r>
            <a:r>
              <a:rPr lang="en-US" sz="8000" smtClean="0">
                <a:latin typeface="+mj-lt"/>
              </a:rPr>
              <a:t>Convolution?</a:t>
            </a:r>
            <a:endParaRPr lang="vi-VN" sz="8000" dirty="0">
              <a:latin typeface="+mj-lt"/>
            </a:endParaRPr>
          </a:p>
        </p:txBody>
      </p:sp>
      <p:pic>
        <p:nvPicPr>
          <p:cNvPr id="7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5669" y="3324033"/>
            <a:ext cx="12775295" cy="932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232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230191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err="1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Clarifai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371556" y="2711155"/>
            <a:ext cx="1483931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smtClean="0">
                <a:latin typeface="+mj-lt"/>
              </a:rPr>
              <a:t>Convolutional </a:t>
            </a:r>
            <a:r>
              <a:rPr lang="en-US" sz="8000">
                <a:latin typeface="+mj-lt"/>
              </a:rPr>
              <a:t>Neural Networks?</a:t>
            </a:r>
            <a:endParaRPr lang="vi-VN" sz="8000" dirty="0">
              <a:latin typeface="+mj-lt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244" y="4745155"/>
            <a:ext cx="22931927" cy="5846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379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230191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err="1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Clarifai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9892" y="2733390"/>
            <a:ext cx="15243176" cy="1024150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6764000" y="4610100"/>
            <a:ext cx="61141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smtClean="0"/>
              <a:t>Local receptive field</a:t>
            </a:r>
            <a:endParaRPr lang="en-US" sz="4800" b="1"/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14897100" y="5441097"/>
            <a:ext cx="2133600" cy="24130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8074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6166" y="2421962"/>
            <a:ext cx="19666002" cy="9753574"/>
          </a:xfrm>
          <a:prstGeom prst="rect">
            <a:avLst/>
          </a:prstGeom>
        </p:spPr>
      </p:pic>
      <p:sp>
        <p:nvSpPr>
          <p:cNvPr id="4" name="Rectangle 1"/>
          <p:cNvSpPr>
            <a:spLocks/>
          </p:cNvSpPr>
          <p:nvPr/>
        </p:nvSpPr>
        <p:spPr bwMode="auto">
          <a:xfrm>
            <a:off x="1675274" y="1108042"/>
            <a:ext cx="380713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Technology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031" y="1988140"/>
            <a:ext cx="12054770" cy="15498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265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/>
          </p:cNvSpPr>
          <p:nvPr/>
        </p:nvSpPr>
        <p:spPr bwMode="auto">
          <a:xfrm>
            <a:off x="1675274" y="1108042"/>
            <a:ext cx="380713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Technology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032" y="2411631"/>
            <a:ext cx="23059652" cy="947893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9051" y="2261905"/>
            <a:ext cx="11895826" cy="15294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82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Kết quả hình ảnh cho blind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6704" y="5791517"/>
            <a:ext cx="4419600" cy="609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4090064" y="12344400"/>
            <a:ext cx="35661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>
                <a:latin typeface="+mj-lt"/>
              </a:rPr>
              <a:t>Mr. Son</a:t>
            </a:r>
            <a:endParaRPr lang="vi-VN" sz="6000" dirty="0">
              <a:latin typeface="+mj-lt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7" name="Rectangle 1"/>
          <p:cNvSpPr>
            <a:spLocks/>
          </p:cNvSpPr>
          <p:nvPr/>
        </p:nvSpPr>
        <p:spPr bwMode="auto">
          <a:xfrm>
            <a:off x="1675274" y="1108042"/>
            <a:ext cx="2808461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Scenario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2801600" y="4267517"/>
            <a:ext cx="1002157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 smtClean="0">
                <a:latin typeface="+mj-lt"/>
              </a:rPr>
              <a:t>Mr. Son is a blind person</a:t>
            </a:r>
            <a:r>
              <a:rPr lang="en-US" sz="4800" dirty="0" smtClean="0">
                <a:latin typeface="+mj-lt"/>
              </a:rPr>
              <a:t>.</a:t>
            </a:r>
            <a:r>
              <a:rPr lang="en-US" sz="6600" dirty="0">
                <a:latin typeface="+mj-lt"/>
              </a:rPr>
              <a:t> </a:t>
            </a:r>
            <a:r>
              <a:rPr lang="en-US" sz="6600" dirty="0" smtClean="0">
                <a:latin typeface="+mj-lt"/>
              </a:rPr>
              <a:t>He is walking on the street when suddenly run into his friend, Mr. Thanh.</a:t>
            </a:r>
            <a:endParaRPr lang="en-US" sz="4800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29735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380713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Technology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Right Arrow 6"/>
          <p:cNvSpPr/>
          <p:nvPr/>
        </p:nvSpPr>
        <p:spPr>
          <a:xfrm>
            <a:off x="10559845" y="6135329"/>
            <a:ext cx="2802194" cy="12388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23360" y="0"/>
            <a:ext cx="14876627" cy="1912709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293" y="2261905"/>
            <a:ext cx="6764275" cy="9061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888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/>
          </p:cNvSpPr>
          <p:nvPr/>
        </p:nvSpPr>
        <p:spPr bwMode="auto">
          <a:xfrm>
            <a:off x="1675274" y="1108042"/>
            <a:ext cx="380713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Technology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8077" y="2426190"/>
            <a:ext cx="18779715" cy="10506335"/>
          </a:xfrm>
          <a:prstGeom prst="rect">
            <a:avLst/>
          </a:prstGeom>
        </p:spPr>
      </p:pic>
      <p:pic>
        <p:nvPicPr>
          <p:cNvPr id="234" name="Picture 233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9904" y="2687501"/>
            <a:ext cx="11053580" cy="1421174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0535900" y="4471492"/>
            <a:ext cx="354135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smtClean="0"/>
              <a:t>Feature </a:t>
            </a:r>
            <a:r>
              <a:rPr lang="en-US" sz="4400" b="1"/>
              <a:t>map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18554700" y="4876800"/>
            <a:ext cx="1981200" cy="15621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9693216" y="11257884"/>
            <a:ext cx="156485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smtClean="0"/>
              <a:t>Filter</a:t>
            </a:r>
            <a:endParaRPr lang="en-US" sz="4400" b="1"/>
          </a:p>
        </p:txBody>
      </p:sp>
      <p:cxnSp>
        <p:nvCxnSpPr>
          <p:cNvPr id="11" name="Straight Arrow Connector 10"/>
          <p:cNvCxnSpPr>
            <a:stCxn id="10" idx="1"/>
          </p:cNvCxnSpPr>
          <p:nvPr/>
        </p:nvCxnSpPr>
        <p:spPr>
          <a:xfrm flipH="1" flipV="1">
            <a:off x="12029789" y="8418239"/>
            <a:ext cx="7663427" cy="32243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2917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/>
          </p:cNvSpPr>
          <p:nvPr/>
        </p:nvSpPr>
        <p:spPr bwMode="auto">
          <a:xfrm>
            <a:off x="1675274" y="1108042"/>
            <a:ext cx="380713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Technology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6480" y="2804151"/>
            <a:ext cx="18396667" cy="10119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363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/>
          </p:cNvSpPr>
          <p:nvPr/>
        </p:nvSpPr>
        <p:spPr bwMode="auto">
          <a:xfrm>
            <a:off x="1675274" y="1108042"/>
            <a:ext cx="380713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Technology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620" y="3691576"/>
            <a:ext cx="21151843" cy="837260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8840" y="4777740"/>
            <a:ext cx="7923059" cy="10186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534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7167" y="3835553"/>
            <a:ext cx="22090483" cy="8258125"/>
          </a:xfrm>
          <a:prstGeom prst="rect">
            <a:avLst/>
          </a:prstGeom>
        </p:spPr>
      </p:pic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380713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Technology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9904" y="4541766"/>
            <a:ext cx="7923059" cy="10186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813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380713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Technology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656890" y="2711155"/>
            <a:ext cx="1426865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smtClean="0">
                <a:latin typeface="+mj-lt"/>
              </a:rPr>
              <a:t>Convolutional </a:t>
            </a:r>
            <a:r>
              <a:rPr lang="en-US" sz="8000">
                <a:latin typeface="+mj-lt"/>
              </a:rPr>
              <a:t>Neural </a:t>
            </a:r>
            <a:r>
              <a:rPr lang="en-US" sz="8000" smtClean="0">
                <a:latin typeface="+mj-lt"/>
              </a:rPr>
              <a:t>Networks</a:t>
            </a:r>
            <a:endParaRPr lang="vi-VN" sz="8000" dirty="0">
              <a:latin typeface="+mj-lt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8077" y="5096721"/>
            <a:ext cx="19565478" cy="4988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622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/>
          </p:cNvSpPr>
          <p:nvPr/>
        </p:nvSpPr>
        <p:spPr bwMode="auto">
          <a:xfrm>
            <a:off x="1675274" y="1108042"/>
            <a:ext cx="5610510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Detect an Object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605395" y="4133540"/>
            <a:ext cx="11473014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How can </a:t>
            </a:r>
            <a:r>
              <a:rPr lang="en-US" sz="8000" b="1" dirty="0" err="1" smtClean="0">
                <a:latin typeface="+mj-lt"/>
              </a:rPr>
              <a:t>Clarifai</a:t>
            </a:r>
            <a:r>
              <a:rPr lang="en-US" sz="8000" dirty="0" smtClean="0">
                <a:latin typeface="+mj-lt"/>
              </a:rPr>
              <a:t> service </a:t>
            </a:r>
            <a:br>
              <a:rPr lang="en-US" sz="8000" dirty="0" smtClean="0">
                <a:latin typeface="+mj-lt"/>
              </a:rPr>
            </a:br>
            <a:r>
              <a:rPr lang="en-US" sz="8000" dirty="0" smtClean="0">
                <a:latin typeface="+mj-lt"/>
              </a:rPr>
              <a:t>recognize an object?</a:t>
            </a:r>
            <a:endParaRPr lang="vi-VN" sz="8000" dirty="0">
              <a:latin typeface="+mj-lt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6112" y="7768814"/>
            <a:ext cx="9391579" cy="2748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603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072145" y="2261905"/>
            <a:ext cx="853951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Understand Terms</a:t>
            </a:r>
            <a:endParaRPr lang="vi-VN" sz="8000" dirty="0">
              <a:latin typeface="+mj-lt"/>
            </a:endParaRPr>
          </a:p>
        </p:txBody>
      </p:sp>
      <p:sp>
        <p:nvSpPr>
          <p:cNvPr id="6" name="Rectangle 1"/>
          <p:cNvSpPr>
            <a:spLocks/>
          </p:cNvSpPr>
          <p:nvPr/>
        </p:nvSpPr>
        <p:spPr bwMode="auto">
          <a:xfrm>
            <a:off x="1675274" y="1108042"/>
            <a:ext cx="5610510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Detect an Object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124397" y="4210148"/>
            <a:ext cx="5160387" cy="7478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143000" indent="-1143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8000" smtClean="0">
                <a:latin typeface="+mj-lt"/>
              </a:rPr>
              <a:t>Model</a:t>
            </a:r>
            <a:endParaRPr lang="en-US" sz="8000" dirty="0">
              <a:latin typeface="+mj-lt"/>
            </a:endParaRPr>
          </a:p>
          <a:p>
            <a:pPr marL="1143000" indent="-1143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8000" smtClean="0">
                <a:latin typeface="+mj-lt"/>
              </a:rPr>
              <a:t>Concept</a:t>
            </a:r>
            <a:endParaRPr lang="en-US" sz="8000" dirty="0" smtClean="0">
              <a:latin typeface="+mj-lt"/>
            </a:endParaRPr>
          </a:p>
          <a:p>
            <a:pPr marL="1143000" indent="-1143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8000" smtClean="0">
                <a:latin typeface="+mj-lt"/>
              </a:rPr>
              <a:t>Input</a:t>
            </a:r>
            <a:endParaRPr lang="en-US" sz="8000" dirty="0" smtClean="0">
              <a:latin typeface="+mj-lt"/>
            </a:endParaRPr>
          </a:p>
          <a:p>
            <a:pPr marL="1143000" indent="-11430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8000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74638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6060955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+mj-lt"/>
                <a:ea typeface="ＭＳ Ｐゴシック" charset="0"/>
                <a:cs typeface="Lato Regular"/>
                <a:sym typeface="Bebas Neue" charset="0"/>
              </a:rPr>
              <a:t>Understand Terms</a:t>
            </a:r>
            <a:endParaRPr lang="en-US" sz="5800" dirty="0">
              <a:solidFill>
                <a:schemeClr val="tx2"/>
              </a:solidFill>
              <a:latin typeface="+mj-lt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+mj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803666" y="2261905"/>
            <a:ext cx="307648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smtClean="0">
                <a:latin typeface="+mj-lt"/>
              </a:rPr>
              <a:t>Model</a:t>
            </a:r>
            <a:endParaRPr lang="vi-VN" sz="8000" dirty="0">
              <a:latin typeface="+mj-lt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2341908" y="3888634"/>
            <a:ext cx="11584892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6000" dirty="0" smtClean="0">
                <a:latin typeface="+mj-lt"/>
              </a:rPr>
              <a:t>Model have unique Model ID</a:t>
            </a:r>
          </a:p>
          <a:p>
            <a:pPr marL="857250" indent="-8572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6000" dirty="0" smtClean="0">
                <a:latin typeface="+mj-lt"/>
              </a:rPr>
              <a:t>Group input(Images, videos…) to predictions </a:t>
            </a:r>
          </a:p>
        </p:txBody>
      </p:sp>
      <p:sp>
        <p:nvSpPr>
          <p:cNvPr id="9" name="Rectangle 8"/>
          <p:cNvSpPr/>
          <p:nvPr/>
        </p:nvSpPr>
        <p:spPr>
          <a:xfrm>
            <a:off x="729581" y="3710597"/>
            <a:ext cx="10972800" cy="3886718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237158" y="3888634"/>
            <a:ext cx="811126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smtClean="0">
                <a:latin typeface="+mj-lt"/>
              </a:rPr>
              <a:t>Model: Animal</a:t>
            </a:r>
            <a:endParaRPr lang="en-US" sz="6000" b="1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03691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6060955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+mj-lt"/>
                <a:ea typeface="ＭＳ Ｐゴシック" charset="0"/>
                <a:cs typeface="Lato Regular"/>
                <a:sym typeface="Bebas Neue" charset="0"/>
              </a:rPr>
              <a:t>Understand Terms</a:t>
            </a:r>
            <a:endParaRPr lang="en-US" sz="5800" dirty="0">
              <a:solidFill>
                <a:schemeClr val="tx2"/>
              </a:solidFill>
              <a:latin typeface="+mj-lt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+mj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338797" y="2261905"/>
            <a:ext cx="400622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smtClean="0">
                <a:latin typeface="+mj-lt"/>
              </a:rPr>
              <a:t>Concept</a:t>
            </a:r>
            <a:endParaRPr lang="vi-VN" sz="8000" dirty="0">
              <a:latin typeface="+mj-lt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29581" y="3710597"/>
            <a:ext cx="10972800" cy="3886718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237158" y="3888634"/>
            <a:ext cx="811126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smtClean="0">
                <a:latin typeface="+mj-lt"/>
              </a:rPr>
              <a:t>Model: Animal</a:t>
            </a:r>
            <a:endParaRPr lang="en-US" sz="6000" b="1">
              <a:latin typeface="+mj-lt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102528" y="5345435"/>
            <a:ext cx="2675053" cy="123856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690849" y="5359290"/>
            <a:ext cx="2675053" cy="122471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8306882" y="5428563"/>
            <a:ext cx="2675053" cy="115543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394599" y="5428562"/>
            <a:ext cx="21058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>
                <a:latin typeface="+mj-lt"/>
              </a:rPr>
              <a:t>Dog</a:t>
            </a:r>
            <a:endParaRPr lang="en-US">
              <a:latin typeface="+mj-l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975429" y="5442417"/>
            <a:ext cx="21058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>
                <a:latin typeface="+mj-lt"/>
              </a:rPr>
              <a:t>Cat</a:t>
            </a:r>
            <a:endParaRPr lang="en-US">
              <a:latin typeface="+mj-l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476895" y="5504246"/>
            <a:ext cx="23904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>
                <a:latin typeface="+mj-lt"/>
              </a:rPr>
              <a:t>Four Legs</a:t>
            </a:r>
            <a:endParaRPr lang="en-US">
              <a:latin typeface="+mj-lt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2934336" y="4807491"/>
            <a:ext cx="11105536" cy="3487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6000" dirty="0">
                <a:latin typeface="+mj-lt"/>
              </a:rPr>
              <a:t>Belong to a unique Model</a:t>
            </a:r>
          </a:p>
          <a:p>
            <a:pPr marL="857250" indent="-8572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6000" dirty="0">
                <a:latin typeface="+mj-lt"/>
              </a:rPr>
              <a:t>Have a unique Concept </a:t>
            </a:r>
            <a:r>
              <a:rPr lang="en-US" sz="6000" dirty="0" smtClean="0">
                <a:latin typeface="+mj-lt"/>
              </a:rPr>
              <a:t>ID</a:t>
            </a:r>
            <a:endParaRPr lang="en-US" sz="6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87065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Kết quả hình ảnh cho blind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6704" y="5852159"/>
            <a:ext cx="4419600" cy="609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61" r="20170" b="4935"/>
          <a:stretch/>
        </p:blipFill>
        <p:spPr>
          <a:xfrm>
            <a:off x="12527280" y="5483543"/>
            <a:ext cx="3962400" cy="6464617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090064" y="12344400"/>
            <a:ext cx="35661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>
                <a:latin typeface="+mj-lt"/>
              </a:rPr>
              <a:t>Mr. Son</a:t>
            </a:r>
            <a:endParaRPr lang="vi-VN" sz="6000" dirty="0">
              <a:latin typeface="+mj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3691264" y="12344399"/>
            <a:ext cx="49624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>
                <a:latin typeface="+mj-lt"/>
              </a:rPr>
              <a:t>Mr. Thanh</a:t>
            </a:r>
            <a:endParaRPr lang="vi-VN" sz="6000" dirty="0">
              <a:latin typeface="+mj-lt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11" name="Rectangle 1"/>
          <p:cNvSpPr>
            <a:spLocks/>
          </p:cNvSpPr>
          <p:nvPr/>
        </p:nvSpPr>
        <p:spPr bwMode="auto">
          <a:xfrm>
            <a:off x="1675274" y="1108042"/>
            <a:ext cx="2808461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Scenario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700284" y="3343919"/>
            <a:ext cx="1280819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 smtClean="0">
                <a:latin typeface="+mj-lt"/>
              </a:rPr>
              <a:t>Mr. Thanh says “Hello” to Mr. Son</a:t>
            </a:r>
            <a:endParaRPr lang="en-US" sz="4800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44639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6060955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+mj-lt"/>
                <a:ea typeface="ＭＳ Ｐゴシック" charset="0"/>
                <a:cs typeface="Lato Regular"/>
                <a:sym typeface="Bebas Neue" charset="0"/>
              </a:rPr>
              <a:t>Understand Terms</a:t>
            </a:r>
            <a:endParaRPr lang="en-US" sz="5800" dirty="0">
              <a:solidFill>
                <a:schemeClr val="tx2"/>
              </a:solidFill>
              <a:latin typeface="+mj-lt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+mj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062552" y="2261905"/>
            <a:ext cx="255871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smtClean="0">
                <a:latin typeface="+mj-lt"/>
              </a:rPr>
              <a:t>Input</a:t>
            </a:r>
            <a:endParaRPr lang="vi-VN" sz="8000" dirty="0">
              <a:latin typeface="+mj-lt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2934336" y="4807491"/>
            <a:ext cx="11105536" cy="3487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6000" dirty="0">
                <a:latin typeface="+mj-lt"/>
              </a:rPr>
              <a:t>Have a unique Input ID</a:t>
            </a:r>
          </a:p>
          <a:p>
            <a:pPr marL="857250" indent="-8572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6000" dirty="0" smtClean="0">
                <a:latin typeface="+mj-lt"/>
              </a:rPr>
              <a:t>Have one or many concept</a:t>
            </a:r>
            <a:endParaRPr lang="en-US" sz="6000" dirty="0">
              <a:latin typeface="+mj-lt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29581" y="3710597"/>
            <a:ext cx="10972800" cy="3886718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237158" y="3888634"/>
            <a:ext cx="811126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smtClean="0">
                <a:latin typeface="+mj-lt"/>
              </a:rPr>
              <a:t>Model: Animal</a:t>
            </a:r>
            <a:endParaRPr lang="en-US" sz="6000" b="1">
              <a:latin typeface="+mj-lt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102528" y="5345435"/>
            <a:ext cx="2675053" cy="123856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690849" y="5359290"/>
            <a:ext cx="2675053" cy="122471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8306882" y="5428563"/>
            <a:ext cx="2675053" cy="115543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394599" y="5428562"/>
            <a:ext cx="21058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>
                <a:latin typeface="+mj-lt"/>
              </a:rPr>
              <a:t>Dog</a:t>
            </a:r>
            <a:endParaRPr lang="en-US">
              <a:latin typeface="+mj-l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975429" y="5442417"/>
            <a:ext cx="21058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>
                <a:latin typeface="+mj-lt"/>
              </a:rPr>
              <a:t>Cat</a:t>
            </a:r>
            <a:endParaRPr lang="en-US">
              <a:latin typeface="+mj-l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476895" y="5504246"/>
            <a:ext cx="23904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>
                <a:latin typeface="+mj-lt"/>
              </a:rPr>
              <a:t>Four Legs</a:t>
            </a:r>
            <a:endParaRPr lang="en-US">
              <a:latin typeface="+mj-lt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3925" y="9873891"/>
            <a:ext cx="1868206" cy="130774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7660" y="9739069"/>
            <a:ext cx="1057712" cy="144256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8030" y="10072003"/>
            <a:ext cx="1637132" cy="1227849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4382" y="9907080"/>
            <a:ext cx="1367263" cy="1548700"/>
          </a:xfrm>
          <a:prstGeom prst="rect">
            <a:avLst/>
          </a:prstGeom>
        </p:spPr>
      </p:pic>
      <p:cxnSp>
        <p:nvCxnSpPr>
          <p:cNvPr id="21" name="Straight Arrow Connector 20"/>
          <p:cNvCxnSpPr>
            <a:stCxn id="20" idx="0"/>
          </p:cNvCxnSpPr>
          <p:nvPr/>
        </p:nvCxnSpPr>
        <p:spPr>
          <a:xfrm flipV="1">
            <a:off x="1668014" y="6584001"/>
            <a:ext cx="772040" cy="33230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8" idx="0"/>
            <a:endCxn id="12" idx="2"/>
          </p:cNvCxnSpPr>
          <p:nvPr/>
        </p:nvCxnSpPr>
        <p:spPr>
          <a:xfrm flipH="1" flipV="1">
            <a:off x="6028376" y="6584000"/>
            <a:ext cx="218140" cy="31550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9" idx="0"/>
            <a:endCxn id="11" idx="2"/>
          </p:cNvCxnSpPr>
          <p:nvPr/>
        </p:nvCxnSpPr>
        <p:spPr>
          <a:xfrm flipH="1" flipV="1">
            <a:off x="2440055" y="6583999"/>
            <a:ext cx="1486541" cy="34880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20" idx="0"/>
          </p:cNvCxnSpPr>
          <p:nvPr/>
        </p:nvCxnSpPr>
        <p:spPr>
          <a:xfrm flipV="1">
            <a:off x="1668014" y="6584001"/>
            <a:ext cx="7883729" cy="33230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7" idx="0"/>
            <a:endCxn id="12" idx="2"/>
          </p:cNvCxnSpPr>
          <p:nvPr/>
        </p:nvCxnSpPr>
        <p:spPr>
          <a:xfrm flipH="1" flipV="1">
            <a:off x="6028376" y="6584000"/>
            <a:ext cx="2709652" cy="32898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19" idx="0"/>
          </p:cNvCxnSpPr>
          <p:nvPr/>
        </p:nvCxnSpPr>
        <p:spPr>
          <a:xfrm flipV="1">
            <a:off x="3926596" y="6584001"/>
            <a:ext cx="5625147" cy="34880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7" idx="0"/>
          </p:cNvCxnSpPr>
          <p:nvPr/>
        </p:nvCxnSpPr>
        <p:spPr>
          <a:xfrm flipV="1">
            <a:off x="8738028" y="6583999"/>
            <a:ext cx="813715" cy="32898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18" idx="0"/>
          </p:cNvCxnSpPr>
          <p:nvPr/>
        </p:nvCxnSpPr>
        <p:spPr>
          <a:xfrm flipV="1">
            <a:off x="6246516" y="6584001"/>
            <a:ext cx="3305227" cy="31550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0020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6490559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5800">
                <a:solidFill>
                  <a:schemeClr val="tx2"/>
                </a:solidFill>
                <a:ea typeface="ＭＳ Ｐゴシック" charset="0"/>
                <a:cs typeface="Lato Regular"/>
                <a:sym typeface="Bebas Neue" charset="0"/>
              </a:rPr>
              <a:t>Apply in our system</a:t>
            </a:r>
            <a:endParaRPr lang="en-US" sz="5800" dirty="0">
              <a:solidFill>
                <a:schemeClr val="tx2"/>
              </a:solidFill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0752" y="2757196"/>
            <a:ext cx="8795447" cy="65677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80950" y="2321188"/>
            <a:ext cx="9264650" cy="7439795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10896600" y="5359400"/>
            <a:ext cx="1447800" cy="6816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1947877" y="10256274"/>
            <a:ext cx="11285523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buFont typeface="Wingdings" panose="05000000000000000000" pitchFamily="2" charset="2"/>
              <a:buChar char="ü"/>
            </a:pPr>
            <a:r>
              <a:rPr lang="en-US" sz="4400" smtClean="0">
                <a:latin typeface="+mj-lt"/>
              </a:rPr>
              <a:t>Search faster</a:t>
            </a:r>
            <a:endParaRPr lang="en-US" sz="4400" dirty="0" smtClean="0">
              <a:latin typeface="+mj-lt"/>
            </a:endParaRPr>
          </a:p>
          <a:p>
            <a:pPr marL="857250" indent="-857250">
              <a:buFont typeface="Wingdings" panose="05000000000000000000" pitchFamily="2" charset="2"/>
              <a:buChar char="ü"/>
            </a:pPr>
            <a:r>
              <a:rPr lang="en-US" sz="4400" dirty="0" smtClean="0">
                <a:latin typeface="+mj-lt"/>
              </a:rPr>
              <a:t>Unnecessary abstract concept (</a:t>
            </a:r>
            <a:r>
              <a:rPr lang="en-US" sz="4400" dirty="0" err="1" smtClean="0">
                <a:latin typeface="+mj-lt"/>
              </a:rPr>
              <a:t>eg</a:t>
            </a:r>
            <a:r>
              <a:rPr lang="en-US" sz="4400" dirty="0" smtClean="0">
                <a:latin typeface="+mj-lt"/>
              </a:rPr>
              <a:t>. Four </a:t>
            </a:r>
            <a:r>
              <a:rPr lang="en-US" sz="4400" smtClean="0">
                <a:latin typeface="+mj-lt"/>
              </a:rPr>
              <a:t>legs)</a:t>
            </a:r>
            <a:endParaRPr lang="en-US" sz="4400" dirty="0" smtClean="0">
              <a:latin typeface="+mj-lt"/>
            </a:endParaRPr>
          </a:p>
          <a:p>
            <a:pPr marL="857250" indent="-857250">
              <a:buFont typeface="Wingdings" panose="05000000000000000000" pitchFamily="2" charset="2"/>
              <a:buChar char="ü"/>
            </a:pPr>
            <a:r>
              <a:rPr lang="en-US" sz="4400" dirty="0">
                <a:latin typeface="+mj-lt"/>
              </a:rPr>
              <a:t>N</a:t>
            </a:r>
            <a:r>
              <a:rPr lang="en-US" sz="4400" dirty="0" smtClean="0">
                <a:latin typeface="+mj-lt"/>
              </a:rPr>
              <a:t>eed </a:t>
            </a:r>
            <a:r>
              <a:rPr lang="en-US" sz="4400" dirty="0">
                <a:latin typeface="+mj-lt"/>
              </a:rPr>
              <a:t>exact name of the object</a:t>
            </a:r>
          </a:p>
        </p:txBody>
      </p:sp>
    </p:spTree>
    <p:extLst>
      <p:ext uri="{BB962C8B-B14F-4D97-AF65-F5344CB8AC3E}">
        <p14:creationId xmlns:p14="http://schemas.microsoft.com/office/powerpoint/2010/main" val="196295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Kết quả hình ảnh cho blind icon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9322" y="7113646"/>
            <a:ext cx="1856940" cy="2561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ight Arrow 1"/>
          <p:cNvSpPr/>
          <p:nvPr/>
        </p:nvSpPr>
        <p:spPr>
          <a:xfrm>
            <a:off x="4074403" y="8099326"/>
            <a:ext cx="1917290" cy="5899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0119" y="6961240"/>
            <a:ext cx="2713703" cy="2713703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>
            <a:off x="10062248" y="8023123"/>
            <a:ext cx="1917290" cy="5899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8479" y="7113646"/>
            <a:ext cx="2311276" cy="231127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8006089" y="6881137"/>
            <a:ext cx="5224764" cy="18081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en-US" sz="5400" b="1" smtClean="0">
                <a:latin typeface="+mj-lt"/>
              </a:rPr>
              <a:t>Admin Training</a:t>
            </a:r>
            <a:endParaRPr lang="vi-VN" sz="5400" b="1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507343" y="1136623"/>
            <a:ext cx="7593746" cy="37240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u="sng" dirty="0" smtClean="0">
                <a:latin typeface="+mj-lt"/>
              </a:rPr>
              <a:t>Demo</a:t>
            </a:r>
            <a:endParaRPr lang="en-US" sz="8000" b="1" u="sng" dirty="0" smtClean="0">
              <a:latin typeface="+mj-lt"/>
            </a:endParaRPr>
          </a:p>
          <a:p>
            <a:pPr algn="ctr"/>
            <a:endParaRPr lang="en-US" sz="6000" b="1" u="sng" dirty="0" smtClean="0">
              <a:latin typeface="+mj-lt"/>
            </a:endParaRPr>
          </a:p>
          <a:p>
            <a:pPr algn="ctr"/>
            <a:r>
              <a:rPr lang="en-US" sz="8000" dirty="0" smtClean="0">
                <a:latin typeface="+mj-lt"/>
              </a:rPr>
              <a:t>Training Objects</a:t>
            </a:r>
            <a:endParaRPr lang="vi-VN" sz="8000" dirty="0">
              <a:latin typeface="+mj-lt"/>
            </a:endParaRPr>
          </a:p>
        </p:txBody>
      </p:sp>
      <p:sp>
        <p:nvSpPr>
          <p:cNvPr id="13" name="Right Arrow 12"/>
          <p:cNvSpPr/>
          <p:nvPr/>
        </p:nvSpPr>
        <p:spPr>
          <a:xfrm>
            <a:off x="15301034" y="7994880"/>
            <a:ext cx="1917290" cy="5899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366422" y="10478869"/>
            <a:ext cx="18261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Mr Nam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309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463428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smtClean="0">
                <a:solidFill>
                  <a:schemeClr val="tx2"/>
                </a:solidFill>
                <a:latin typeface="+mj-lt"/>
                <a:ea typeface="ＭＳ Ｐゴシック" charset="0"/>
                <a:cs typeface="Lato Regular"/>
                <a:sym typeface="Bebas Neue" charset="0"/>
              </a:rPr>
              <a:t>Detect Object</a:t>
            </a:r>
            <a:endParaRPr lang="en-US" sz="5800" dirty="0">
              <a:solidFill>
                <a:schemeClr val="tx2"/>
              </a:solidFill>
              <a:latin typeface="+mj-lt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8796" y="3823897"/>
            <a:ext cx="1341108" cy="131130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9150" y="10367942"/>
            <a:ext cx="1517854" cy="1366069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>
            <a:off x="12133197" y="3585736"/>
            <a:ext cx="3547703" cy="1787628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latin typeface="+mj-lt"/>
              </a:rPr>
              <a:t>Get URL picture</a:t>
            </a:r>
            <a:endParaRPr lang="en-US">
              <a:latin typeface="+mj-lt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21832" y="3798512"/>
            <a:ext cx="3703925" cy="1083797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>
          <a:xfrm>
            <a:off x="2809904" y="4598630"/>
            <a:ext cx="278620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8967019" y="4598630"/>
            <a:ext cx="30824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ounded Rectangle 17"/>
          <p:cNvSpPr/>
          <p:nvPr/>
        </p:nvSpPr>
        <p:spPr>
          <a:xfrm>
            <a:off x="6332116" y="7925596"/>
            <a:ext cx="3287149" cy="1787628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latin typeface="+mj-lt"/>
              </a:rPr>
              <a:t>Write log</a:t>
            </a:r>
            <a:endParaRPr lang="en-US">
              <a:latin typeface="+mj-lt"/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6458435" y="11266045"/>
            <a:ext cx="3287149" cy="1787628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latin typeface="+mj-lt"/>
              </a:rPr>
              <a:t>Get information Obejct</a:t>
            </a:r>
            <a:endParaRPr lang="en-US">
              <a:latin typeface="+mj-lt"/>
            </a:endParaRPr>
          </a:p>
        </p:txBody>
      </p:sp>
      <p:cxnSp>
        <p:nvCxnSpPr>
          <p:cNvPr id="21" name="Straight Arrow Connector 20"/>
          <p:cNvCxnSpPr>
            <a:stCxn id="9" idx="3"/>
            <a:endCxn id="11" idx="1"/>
          </p:cNvCxnSpPr>
          <p:nvPr/>
        </p:nvCxnSpPr>
        <p:spPr>
          <a:xfrm flipV="1">
            <a:off x="15680900" y="4340411"/>
            <a:ext cx="4140932" cy="1391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1" idx="2"/>
            <a:endCxn id="8" idx="3"/>
          </p:cNvCxnSpPr>
          <p:nvPr/>
        </p:nvCxnSpPr>
        <p:spPr>
          <a:xfrm flipH="1">
            <a:off x="20289053" y="4882309"/>
            <a:ext cx="1384742" cy="48309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8" idx="1"/>
            <a:endCxn id="18" idx="3"/>
          </p:cNvCxnSpPr>
          <p:nvPr/>
        </p:nvCxnSpPr>
        <p:spPr>
          <a:xfrm flipH="1" flipV="1">
            <a:off x="9619265" y="8819410"/>
            <a:ext cx="4849569" cy="8938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3630142" y="4036830"/>
            <a:ext cx="4523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latin typeface="+mj-lt"/>
              </a:rPr>
              <a:t>1</a:t>
            </a:r>
            <a:endParaRPr lang="en-US">
              <a:latin typeface="+mj-lt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0187498" y="4036526"/>
            <a:ext cx="4523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+mj-lt"/>
              </a:rPr>
              <a:t>2</a:t>
            </a:r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1543" y="3355007"/>
            <a:ext cx="2655699" cy="2655699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1705754" y="328687"/>
            <a:ext cx="763702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>
                <a:latin typeface="+mj-lt"/>
              </a:rPr>
              <a:t>Automatic Alternative Image Recognition to Voice</a:t>
            </a:r>
          </a:p>
        </p:txBody>
      </p:sp>
      <p:sp>
        <p:nvSpPr>
          <p:cNvPr id="8" name="Flowchart: Decision 7"/>
          <p:cNvSpPr/>
          <p:nvPr/>
        </p:nvSpPr>
        <p:spPr>
          <a:xfrm>
            <a:off x="14468834" y="8434688"/>
            <a:ext cx="5820219" cy="2557072"/>
          </a:xfrm>
          <a:prstGeom prst="flowChartDecision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latin typeface="+mj-lt"/>
              </a:rPr>
              <a:t>Detectable?</a:t>
            </a:r>
            <a:endParaRPr lang="en-US">
              <a:latin typeface="+mj-lt"/>
            </a:endParaRPr>
          </a:p>
        </p:txBody>
      </p:sp>
      <p:cxnSp>
        <p:nvCxnSpPr>
          <p:cNvPr id="24" name="Straight Arrow Connector 23"/>
          <p:cNvCxnSpPr/>
          <p:nvPr/>
        </p:nvCxnSpPr>
        <p:spPr>
          <a:xfrm flipH="1">
            <a:off x="9840222" y="9772441"/>
            <a:ext cx="4754932" cy="23874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1443117" y="8602985"/>
            <a:ext cx="7986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latin typeface="+mj-lt"/>
              </a:rPr>
              <a:t>No</a:t>
            </a:r>
            <a:endParaRPr lang="en-US">
              <a:latin typeface="+mj-lt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1969334" y="11205449"/>
            <a:ext cx="9373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latin typeface="+mj-lt"/>
              </a:rPr>
              <a:t>Yes</a:t>
            </a:r>
            <a:endParaRPr lang="en-US">
              <a:latin typeface="+mj-lt"/>
            </a:endParaRPr>
          </a:p>
        </p:txBody>
      </p:sp>
      <p:cxnSp>
        <p:nvCxnSpPr>
          <p:cNvPr id="31" name="Straight Arrow Connector 30"/>
          <p:cNvCxnSpPr>
            <a:stCxn id="18" idx="1"/>
            <a:endCxn id="7" idx="3"/>
          </p:cNvCxnSpPr>
          <p:nvPr/>
        </p:nvCxnSpPr>
        <p:spPr>
          <a:xfrm flipH="1">
            <a:off x="3037004" y="8819410"/>
            <a:ext cx="3295112" cy="22315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9" idx="1"/>
          </p:cNvCxnSpPr>
          <p:nvPr/>
        </p:nvCxnSpPr>
        <p:spPr>
          <a:xfrm flipH="1" flipV="1">
            <a:off x="2992915" y="11266045"/>
            <a:ext cx="3465520" cy="8938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17732266" y="3798512"/>
            <a:ext cx="4523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latin typeface="+mj-lt"/>
              </a:rPr>
              <a:t>3</a:t>
            </a:r>
            <a:endParaRPr lang="en-US">
              <a:latin typeface="+mj-lt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1232649" y="7004482"/>
            <a:ext cx="4523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+mj-lt"/>
              </a:rPr>
              <a:t>4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12730735" y="8819410"/>
            <a:ext cx="8258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latin typeface="+mj-lt"/>
              </a:rPr>
              <a:t>4.1</a:t>
            </a:r>
            <a:endParaRPr lang="en-US">
              <a:latin typeface="+mj-lt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3505204" y="10404646"/>
            <a:ext cx="8258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latin typeface="+mj-lt"/>
              </a:rPr>
              <a:t>4.2</a:t>
            </a:r>
            <a:endParaRPr lang="en-US">
              <a:latin typeface="+mj-lt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995955" y="9066893"/>
            <a:ext cx="12105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latin typeface="+mj-lt"/>
              </a:rPr>
              <a:t>4.1.1</a:t>
            </a:r>
            <a:endParaRPr lang="en-US">
              <a:latin typeface="+mj-lt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4532244" y="11939295"/>
            <a:ext cx="12105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latin typeface="+mj-lt"/>
              </a:rPr>
              <a:t>4.2.1</a:t>
            </a:r>
            <a:endParaRPr lang="en-US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01611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9106510" y="2777448"/>
            <a:ext cx="7021474" cy="37240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u="sng" dirty="0" smtClean="0">
                <a:latin typeface="+mj-lt"/>
              </a:rPr>
              <a:t>Demo</a:t>
            </a:r>
            <a:endParaRPr lang="en-US" sz="8000" b="1" u="sng" dirty="0" smtClean="0">
              <a:latin typeface="+mj-lt"/>
            </a:endParaRPr>
          </a:p>
          <a:p>
            <a:pPr algn="ctr"/>
            <a:endParaRPr lang="en-US" sz="6000" b="1" u="sng" dirty="0" smtClean="0">
              <a:latin typeface="+mj-lt"/>
            </a:endParaRPr>
          </a:p>
          <a:p>
            <a:pPr algn="ctr"/>
            <a:r>
              <a:rPr lang="en-US" sz="8000" dirty="0" smtClean="0">
                <a:latin typeface="+mj-lt"/>
              </a:rPr>
              <a:t>Detect Objects</a:t>
            </a:r>
            <a:endParaRPr lang="vi-VN" sz="8000" dirty="0">
              <a:latin typeface="+mj-lt"/>
            </a:endParaRPr>
          </a:p>
        </p:txBody>
      </p:sp>
      <p:pic>
        <p:nvPicPr>
          <p:cNvPr id="5" name="Picture 2" descr="Kết quả hình ảnh cho blind icon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5380" y="8026586"/>
            <a:ext cx="1856940" cy="2561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ight Arrow 5"/>
          <p:cNvSpPr/>
          <p:nvPr/>
        </p:nvSpPr>
        <p:spPr>
          <a:xfrm>
            <a:off x="8310461" y="9012266"/>
            <a:ext cx="1917290" cy="5899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6177" y="7874180"/>
            <a:ext cx="2713703" cy="2713703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>
            <a:off x="14298306" y="8936063"/>
            <a:ext cx="1917290" cy="5899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94023" y="7905434"/>
            <a:ext cx="2796854" cy="279685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945380" y="11659969"/>
            <a:ext cx="18261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Mr Nam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989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/>
          </p:cNvSpPr>
          <p:nvPr/>
        </p:nvSpPr>
        <p:spPr bwMode="auto">
          <a:xfrm>
            <a:off x="1675274" y="1108042"/>
            <a:ext cx="322524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Out come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9461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/>
          </p:cNvSpPr>
          <p:nvPr/>
        </p:nvSpPr>
        <p:spPr bwMode="auto">
          <a:xfrm>
            <a:off x="1675274" y="1108042"/>
            <a:ext cx="322524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smtClean="0">
                <a:solidFill>
                  <a:schemeClr val="tx2"/>
                </a:solidFill>
                <a:latin typeface="+mj-lt"/>
                <a:ea typeface="ＭＳ Ｐゴシック" charset="0"/>
                <a:cs typeface="Lato Regular"/>
                <a:sym typeface="Bebas Neue" charset="0"/>
              </a:rPr>
              <a:t>Out come</a:t>
            </a:r>
            <a:endParaRPr lang="en-US" sz="5800" dirty="0">
              <a:solidFill>
                <a:schemeClr val="tx2"/>
              </a:solidFill>
              <a:latin typeface="+mj-lt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78077" y="3735807"/>
            <a:ext cx="73673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smtClean="0">
                <a:latin typeface="+mj-lt"/>
              </a:rPr>
              <a:t>Problems solved</a:t>
            </a:r>
            <a:endParaRPr lang="en-US" sz="6000" b="1"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278076" y="5794185"/>
            <a:ext cx="1006632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sz="5400" dirty="0" smtClean="0">
                <a:latin typeface="+mj-lt"/>
              </a:rPr>
              <a:t>Identify Person and Objects with </a:t>
            </a:r>
            <a:r>
              <a:rPr lang="en-US" sz="5400" smtClean="0">
                <a:latin typeface="+mj-lt"/>
              </a:rPr>
              <a:t>high accuracy ( &gt;= 80% )</a:t>
            </a:r>
            <a:endParaRPr lang="en-US" sz="5400" dirty="0" smtClean="0">
              <a:latin typeface="+mj-lt"/>
            </a:endParaRP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sz="5400" dirty="0" smtClean="0">
                <a:latin typeface="+mj-lt"/>
              </a:rPr>
              <a:t>The blind can use app by voice</a:t>
            </a:r>
          </a:p>
          <a:p>
            <a:pPr marL="571500" indent="-571500">
              <a:buFont typeface="Wingdings" panose="05000000000000000000" pitchFamily="2" charset="2"/>
              <a:buChar char="ü"/>
            </a:pPr>
            <a:endParaRPr lang="en-US" sz="5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02328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/>
          </p:cNvSpPr>
          <p:nvPr/>
        </p:nvSpPr>
        <p:spPr bwMode="auto">
          <a:xfrm>
            <a:off x="1675274" y="1108042"/>
            <a:ext cx="322524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smtClean="0">
                <a:solidFill>
                  <a:schemeClr val="tx2"/>
                </a:solidFill>
                <a:latin typeface="+mj-lt"/>
                <a:ea typeface="ＭＳ Ｐゴシック" charset="0"/>
                <a:cs typeface="Lato Regular"/>
                <a:sym typeface="Bebas Neue" charset="0"/>
              </a:rPr>
              <a:t>Out come</a:t>
            </a:r>
            <a:endParaRPr lang="en-US" sz="5800" dirty="0">
              <a:solidFill>
                <a:schemeClr val="tx2"/>
              </a:solidFill>
              <a:latin typeface="+mj-lt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78077" y="3735807"/>
            <a:ext cx="73673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smtClean="0">
                <a:latin typeface="+mj-lt"/>
              </a:rPr>
              <a:t>Problems solved</a:t>
            </a:r>
            <a:endParaRPr lang="en-US" sz="6000" b="1"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3167303" y="3735807"/>
            <a:ext cx="62473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>
                <a:latin typeface="+mj-lt"/>
              </a:rPr>
              <a:t>Limitations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3167302" y="5456903"/>
            <a:ext cx="1012449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5400" dirty="0" smtClean="0">
                <a:latin typeface="+mj-lt"/>
              </a:rPr>
              <a:t>Only </a:t>
            </a:r>
            <a:r>
              <a:rPr lang="en-US" sz="5400" dirty="0">
                <a:latin typeface="+mj-lt"/>
              </a:rPr>
              <a:t>available on Android </a:t>
            </a:r>
            <a:r>
              <a:rPr lang="en-US" sz="5400" dirty="0" smtClean="0">
                <a:latin typeface="+mj-lt"/>
              </a:rPr>
              <a:t>OS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5400" dirty="0" smtClean="0">
                <a:latin typeface="+mj-lt"/>
              </a:rPr>
              <a:t>Need internet connection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sz="5400" dirty="0"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278076" y="5794185"/>
            <a:ext cx="991392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sz="5400"/>
              <a:t>Identify Person and Objects with high accuracy ( &gt;= </a:t>
            </a:r>
            <a:r>
              <a:rPr lang="en-US" sz="5400" smtClean="0"/>
              <a:t>80</a:t>
            </a:r>
            <a:r>
              <a:rPr lang="en-US" sz="5400"/>
              <a:t>% )</a:t>
            </a: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sz="5400"/>
              <a:t>The blind can use app by voice</a:t>
            </a:r>
          </a:p>
          <a:p>
            <a:pPr marL="571500" indent="-571500">
              <a:buFont typeface="Wingdings" panose="05000000000000000000" pitchFamily="2" charset="2"/>
              <a:buChar char="ü"/>
            </a:pP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261496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3844001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smtClean="0">
                <a:solidFill>
                  <a:schemeClr val="tx2"/>
                </a:solidFill>
                <a:latin typeface="+mj-lt"/>
                <a:ea typeface="ＭＳ Ｐゴシック" charset="0"/>
                <a:cs typeface="Lato Regular"/>
                <a:sym typeface="Bebas Neue" charset="0"/>
              </a:rPr>
              <a:t>Future Plan</a:t>
            </a:r>
            <a:endParaRPr lang="en-US" sz="5800" dirty="0">
              <a:solidFill>
                <a:schemeClr val="tx2"/>
              </a:solidFill>
              <a:latin typeface="+mj-lt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110497" y="3244847"/>
            <a:ext cx="22338488" cy="63248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685800" indent="-6858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5400" b="1" dirty="0">
                <a:latin typeface="+mj-lt"/>
              </a:rPr>
              <a:t>Support </a:t>
            </a:r>
            <a:r>
              <a:rPr lang="en-US" sz="5400" b="1" dirty="0" smtClean="0">
                <a:latin typeface="+mj-lt"/>
              </a:rPr>
              <a:t>multiple </a:t>
            </a:r>
            <a:r>
              <a:rPr lang="en-US" sz="5400" b="1" dirty="0">
                <a:latin typeface="+mj-lt"/>
              </a:rPr>
              <a:t>platforms: iOS, Window phone or smart </a:t>
            </a:r>
            <a:r>
              <a:rPr lang="en-US" sz="5400" b="1" dirty="0" smtClean="0">
                <a:latin typeface="+mj-lt"/>
              </a:rPr>
              <a:t>glasses</a:t>
            </a:r>
          </a:p>
          <a:p>
            <a:pPr marL="685800" indent="-6858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5400" b="1" dirty="0" smtClean="0">
                <a:latin typeface="+mj-lt"/>
              </a:rPr>
              <a:t>Improve voice control</a:t>
            </a:r>
          </a:p>
          <a:p>
            <a:pPr marL="685800" indent="-6858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5400" b="1" dirty="0" smtClean="0">
                <a:latin typeface="+mj-lt"/>
              </a:rPr>
              <a:t>Offline identification.</a:t>
            </a:r>
          </a:p>
        </p:txBody>
      </p:sp>
      <p:sp>
        <p:nvSpPr>
          <p:cNvPr id="5" name="Rectangle 4"/>
          <p:cNvSpPr/>
          <p:nvPr/>
        </p:nvSpPr>
        <p:spPr>
          <a:xfrm>
            <a:off x="1705754" y="328687"/>
            <a:ext cx="763702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>
                <a:latin typeface="+mj-lt"/>
              </a:rPr>
              <a:t>Automatic Alternative Image Recognition to Voice</a:t>
            </a:r>
          </a:p>
        </p:txBody>
      </p:sp>
    </p:spTree>
    <p:extLst>
      <p:ext uri="{BB962C8B-B14F-4D97-AF65-F5344CB8AC3E}">
        <p14:creationId xmlns:p14="http://schemas.microsoft.com/office/powerpoint/2010/main" val="663326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6077844" y="5867553"/>
            <a:ext cx="1464855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b="1" dirty="0" smtClean="0">
                <a:latin typeface="+mj-lt"/>
              </a:rPr>
              <a:t>Thank you for listening !</a:t>
            </a:r>
            <a:endParaRPr lang="en-US" sz="96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96358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Kết quả hình ảnh cho blind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6704" y="5852159"/>
            <a:ext cx="4419600" cy="609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61" r="20170" b="4935"/>
          <a:stretch/>
        </p:blipFill>
        <p:spPr>
          <a:xfrm>
            <a:off x="12527280" y="5483543"/>
            <a:ext cx="3962400" cy="6464617"/>
          </a:xfrm>
          <a:prstGeom prst="rect">
            <a:avLst/>
          </a:prstGeom>
        </p:spPr>
      </p:pic>
      <p:sp>
        <p:nvSpPr>
          <p:cNvPr id="9" name="Oval Callout 8"/>
          <p:cNvSpPr/>
          <p:nvPr/>
        </p:nvSpPr>
        <p:spPr>
          <a:xfrm>
            <a:off x="15118080" y="3075306"/>
            <a:ext cx="4754880" cy="2408237"/>
          </a:xfrm>
          <a:prstGeom prst="wedgeEllipseCallo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0" name="TextBox 9"/>
          <p:cNvSpPr txBox="1"/>
          <p:nvPr/>
        </p:nvSpPr>
        <p:spPr>
          <a:xfrm>
            <a:off x="15986760" y="3648780"/>
            <a:ext cx="30175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 smtClean="0">
                <a:latin typeface="+mj-lt"/>
              </a:rPr>
              <a:t>Hello !</a:t>
            </a:r>
            <a:endParaRPr lang="vi-VN" sz="7200" b="1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090064" y="12344400"/>
            <a:ext cx="35661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>
                <a:latin typeface="+mj-lt"/>
              </a:rPr>
              <a:t>Mr. Son</a:t>
            </a:r>
            <a:endParaRPr lang="vi-VN" sz="6000" dirty="0">
              <a:latin typeface="+mj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3691264" y="12344399"/>
            <a:ext cx="49624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>
                <a:latin typeface="+mj-lt"/>
              </a:rPr>
              <a:t>Mr. Thanh</a:t>
            </a:r>
            <a:endParaRPr lang="vi-VN" sz="6000" dirty="0">
              <a:latin typeface="+mj-lt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11" name="Rectangle 1"/>
          <p:cNvSpPr>
            <a:spLocks/>
          </p:cNvSpPr>
          <p:nvPr/>
        </p:nvSpPr>
        <p:spPr bwMode="auto">
          <a:xfrm>
            <a:off x="1675274" y="1108042"/>
            <a:ext cx="2808461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Scenario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700284" y="3343919"/>
            <a:ext cx="1280819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 smtClean="0">
                <a:latin typeface="+mj-lt"/>
              </a:rPr>
              <a:t>Mr. Thanh says “Hello” to Mr. Son</a:t>
            </a:r>
            <a:endParaRPr lang="en-US" sz="4800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03012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13336587" y="7580671"/>
            <a:ext cx="8609013" cy="1130241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" name="Rectangle 2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6864059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Traditional Approach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pic>
        <p:nvPicPr>
          <p:cNvPr id="6" name="Picture 2" descr="Kết quả hình ảnh cho blind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7787" y="5852159"/>
            <a:ext cx="4419600" cy="609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loud Callout 6"/>
          <p:cNvSpPr/>
          <p:nvPr/>
        </p:nvSpPr>
        <p:spPr>
          <a:xfrm>
            <a:off x="4819014" y="1869351"/>
            <a:ext cx="7586346" cy="3982808"/>
          </a:xfrm>
          <a:prstGeom prst="cloudCallout">
            <a:avLst>
              <a:gd name="adj1" fmla="val -34804"/>
              <a:gd name="adj2" fmla="val 50255"/>
            </a:avLst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8" name="TextBox 7"/>
          <p:cNvSpPr txBox="1"/>
          <p:nvPr/>
        </p:nvSpPr>
        <p:spPr>
          <a:xfrm>
            <a:off x="6097587" y="2706593"/>
            <a:ext cx="568609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latin typeface="+mj-lt"/>
              </a:rPr>
              <a:t>Whose voice is that ?</a:t>
            </a:r>
            <a:endParaRPr lang="vi-VN" sz="7200" dirty="0"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090064" y="12344400"/>
            <a:ext cx="35661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>
                <a:latin typeface="+mj-lt"/>
              </a:rPr>
              <a:t>Mr. Son</a:t>
            </a:r>
            <a:endParaRPr lang="vi-VN" sz="6000" dirty="0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336587" y="5571591"/>
            <a:ext cx="1002157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 smtClean="0">
                <a:latin typeface="+mj-lt"/>
              </a:rPr>
              <a:t>It is common sense that Mr. Son will wonder: “Whose voice is that ?”</a:t>
            </a:r>
            <a:endParaRPr lang="en-US" sz="4800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92323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3336587" y="5571591"/>
            <a:ext cx="1002157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 smtClean="0">
                <a:latin typeface="+mj-lt"/>
              </a:rPr>
              <a:t>It might take some times for Mr. Son to recognizer who is calling him.</a:t>
            </a:r>
            <a:endParaRPr lang="en-US" sz="4800" dirty="0" smtClean="0">
              <a:latin typeface="+mj-l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6864059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Traditional Approach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pic>
        <p:nvPicPr>
          <p:cNvPr id="6" name="Picture 2" descr="Kết quả hình ảnh cho blind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7787" y="5852159"/>
            <a:ext cx="4419600" cy="609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loud Callout 6"/>
          <p:cNvSpPr/>
          <p:nvPr/>
        </p:nvSpPr>
        <p:spPr>
          <a:xfrm>
            <a:off x="4819014" y="1869351"/>
            <a:ext cx="7586346" cy="3982808"/>
          </a:xfrm>
          <a:prstGeom prst="cloudCallout">
            <a:avLst>
              <a:gd name="adj1" fmla="val -34804"/>
              <a:gd name="adj2" fmla="val 50255"/>
            </a:avLst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9" name="TextBox 8"/>
          <p:cNvSpPr txBox="1"/>
          <p:nvPr/>
        </p:nvSpPr>
        <p:spPr>
          <a:xfrm>
            <a:off x="4090064" y="12344400"/>
            <a:ext cx="35661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>
                <a:latin typeface="+mj-lt"/>
              </a:rPr>
              <a:t>Mr. Son</a:t>
            </a:r>
            <a:endParaRPr lang="vi-VN" sz="6000" dirty="0">
              <a:latin typeface="+mj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4933" y="2725492"/>
            <a:ext cx="18288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42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6864059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Traditional Approach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pic>
        <p:nvPicPr>
          <p:cNvPr id="6" name="Picture 2" descr="Kết quả hình ảnh cho blind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7787" y="5852159"/>
            <a:ext cx="4419600" cy="609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loud Callout 6"/>
          <p:cNvSpPr/>
          <p:nvPr/>
        </p:nvSpPr>
        <p:spPr>
          <a:xfrm>
            <a:off x="4819014" y="1869351"/>
            <a:ext cx="7586346" cy="3982808"/>
          </a:xfrm>
          <a:prstGeom prst="cloudCallout">
            <a:avLst>
              <a:gd name="adj1" fmla="val -34804"/>
              <a:gd name="adj2" fmla="val 50255"/>
            </a:avLst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9" name="TextBox 8"/>
          <p:cNvSpPr txBox="1"/>
          <p:nvPr/>
        </p:nvSpPr>
        <p:spPr>
          <a:xfrm>
            <a:off x="4090064" y="12344400"/>
            <a:ext cx="35661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>
                <a:latin typeface="+mj-lt"/>
              </a:rPr>
              <a:t>Mr. Son</a:t>
            </a:r>
            <a:endParaRPr lang="vi-VN" sz="6000" dirty="0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873144" y="2727768"/>
            <a:ext cx="613204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 smtClean="0">
                <a:latin typeface="+mj-lt"/>
              </a:rPr>
              <a:t>Oh, It might be Thanh…</a:t>
            </a:r>
            <a:endParaRPr lang="en-US" sz="4800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60929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8346994" y="6279436"/>
            <a:ext cx="4424516" cy="1107996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" name="Rectangle 2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6864059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Traditional Approach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pic>
        <p:nvPicPr>
          <p:cNvPr id="6" name="Picture 2" descr="Kết quả hình ảnh cho blind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7787" y="5852159"/>
            <a:ext cx="4419600" cy="609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loud Callout 6"/>
          <p:cNvSpPr/>
          <p:nvPr/>
        </p:nvSpPr>
        <p:spPr>
          <a:xfrm>
            <a:off x="4819014" y="1869351"/>
            <a:ext cx="7586346" cy="3982808"/>
          </a:xfrm>
          <a:prstGeom prst="cloudCallout">
            <a:avLst>
              <a:gd name="adj1" fmla="val -34804"/>
              <a:gd name="adj2" fmla="val 50255"/>
            </a:avLst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9" name="TextBox 8"/>
          <p:cNvSpPr txBox="1"/>
          <p:nvPr/>
        </p:nvSpPr>
        <p:spPr>
          <a:xfrm>
            <a:off x="4090064" y="12344400"/>
            <a:ext cx="35661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>
                <a:latin typeface="+mj-lt"/>
              </a:rPr>
              <a:t>Mr. Son</a:t>
            </a:r>
            <a:endParaRPr lang="vi-VN" sz="6000" dirty="0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873144" y="2727768"/>
            <a:ext cx="613204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 smtClean="0">
                <a:latin typeface="+mj-lt"/>
              </a:rPr>
              <a:t>Oh, It might be Thanh…</a:t>
            </a:r>
            <a:endParaRPr lang="en-US" sz="4800" dirty="0" smtClean="0">
              <a:latin typeface="+mj-lt"/>
            </a:endParaRPr>
          </a:p>
        </p:txBody>
      </p:sp>
      <p:sp>
        <p:nvSpPr>
          <p:cNvPr id="12" name="Cloud Callout 11"/>
          <p:cNvSpPr/>
          <p:nvPr/>
        </p:nvSpPr>
        <p:spPr>
          <a:xfrm>
            <a:off x="7144834" y="3985058"/>
            <a:ext cx="5327877" cy="3449570"/>
          </a:xfrm>
          <a:prstGeom prst="cloudCallout">
            <a:avLst>
              <a:gd name="adj1" fmla="val -57712"/>
              <a:gd name="adj2" fmla="val 24125"/>
            </a:avLst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3" name="TextBox 12"/>
          <p:cNvSpPr txBox="1"/>
          <p:nvPr/>
        </p:nvSpPr>
        <p:spPr>
          <a:xfrm>
            <a:off x="7874501" y="5197888"/>
            <a:ext cx="48636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latin typeface="+mj-lt"/>
              </a:rPr>
              <a:t>… I think so.</a:t>
            </a:r>
            <a:endParaRPr lang="en-US" sz="4000" dirty="0" smtClean="0">
              <a:latin typeface="+mj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3205705" y="6279436"/>
            <a:ext cx="1002157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 smtClean="0">
                <a:latin typeface="+mj-lt"/>
              </a:rPr>
              <a:t>But still, he is not so sure.</a:t>
            </a:r>
            <a:endParaRPr lang="en-US" sz="4800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22296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4642296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Our Approach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4384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/>
          <p:cNvSpPr>
            <a:spLocks/>
          </p:cNvSpPr>
          <p:nvPr/>
        </p:nvSpPr>
        <p:spPr bwMode="auto">
          <a:xfrm>
            <a:off x="1705754" y="1108042"/>
            <a:ext cx="2438168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Outline</a:t>
            </a:r>
            <a:endParaRPr lang="en-US" sz="580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206914" y="3066459"/>
            <a:ext cx="532966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b="1" cap="all" spc="53">
                <a:solidFill>
                  <a:schemeClr val="bg1"/>
                </a:solidFill>
                <a:latin typeface="Roboto Regular"/>
                <a:cs typeface="Roboto Regular"/>
              </a:rPr>
              <a:t>01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480387" y="3620457"/>
            <a:ext cx="2737416" cy="57708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ts val="4533"/>
              </a:lnSpc>
              <a:spcAft>
                <a:spcPts val="1600"/>
              </a:spcAft>
            </a:pPr>
            <a:r>
              <a:rPr lang="en-US" sz="4400" b="1" cap="all" spc="53" dirty="0" smtClean="0">
                <a:latin typeface="Lato" panose="020F0502020204030203" pitchFamily="34" charset="0"/>
              </a:rPr>
              <a:t>Problem</a:t>
            </a:r>
            <a:endParaRPr lang="en-US" sz="4400" b="1" cap="all" spc="53" dirty="0">
              <a:latin typeface="Lato" panose="020F0502020204030203" pitchFamily="34" charset="0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7798502" y="3405111"/>
            <a:ext cx="953858" cy="954107"/>
          </a:xfrm>
          <a:prstGeom prst="ellipse">
            <a:avLst/>
          </a:prstGeom>
          <a:solidFill>
            <a:schemeClr val="accent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b="1">
              <a:solidFill>
                <a:schemeClr val="tx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003642" y="3620458"/>
            <a:ext cx="526555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b="1" cap="all" spc="53" smtClean="0">
                <a:solidFill>
                  <a:schemeClr val="bg1"/>
                </a:solidFill>
                <a:latin typeface="Roboto Regular"/>
                <a:cs typeface="Roboto Regular"/>
              </a:rPr>
              <a:t>01</a:t>
            </a:r>
            <a:endParaRPr lang="en-US" b="1" cap="all" spc="53">
              <a:solidFill>
                <a:schemeClr val="bg1"/>
              </a:solidFill>
              <a:latin typeface="Roboto Regular"/>
              <a:cs typeface="Roboto Regular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9480387" y="7009193"/>
            <a:ext cx="4538294" cy="57708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ts val="4533"/>
              </a:lnSpc>
              <a:spcAft>
                <a:spcPts val="1600"/>
              </a:spcAft>
            </a:pPr>
            <a:r>
              <a:rPr lang="en-US" sz="4400" b="1" cap="all" spc="53" smtClean="0">
                <a:latin typeface="Lato" panose="020F0502020204030203" pitchFamily="34" charset="0"/>
              </a:rPr>
              <a:t>Main features</a:t>
            </a:r>
            <a:endParaRPr lang="en-US" sz="4400" b="1" cap="all" spc="53">
              <a:latin typeface="Lato" panose="020F0502020204030203" pitchFamily="34" charset="0"/>
            </a:endParaRPr>
          </a:p>
        </p:txBody>
      </p:sp>
      <p:sp>
        <p:nvSpPr>
          <p:cNvPr id="18" name="Oval 17"/>
          <p:cNvSpPr/>
          <p:nvPr/>
        </p:nvSpPr>
        <p:spPr>
          <a:xfrm>
            <a:off x="7798502" y="6793847"/>
            <a:ext cx="953858" cy="95410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b="1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003642" y="7009194"/>
            <a:ext cx="526555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b="1" cap="all" spc="53" smtClean="0">
                <a:solidFill>
                  <a:schemeClr val="bg1"/>
                </a:solidFill>
                <a:latin typeface="Roboto Regular"/>
                <a:cs typeface="Roboto Regular"/>
              </a:rPr>
              <a:t>03</a:t>
            </a:r>
            <a:endParaRPr lang="en-US" b="1" cap="all" spc="53">
              <a:solidFill>
                <a:schemeClr val="bg1"/>
              </a:solidFill>
              <a:latin typeface="Roboto Regular"/>
              <a:cs typeface="Roboto Regular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9480387" y="5314825"/>
            <a:ext cx="4326313" cy="57708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ts val="4533"/>
              </a:lnSpc>
              <a:spcAft>
                <a:spcPts val="1600"/>
              </a:spcAft>
            </a:pPr>
            <a:r>
              <a:rPr lang="en-US" sz="4400" b="1" cap="all" spc="53" smtClean="0">
                <a:latin typeface="Lato" panose="020F0502020204030203" pitchFamily="34" charset="0"/>
              </a:rPr>
              <a:t>Our Solution</a:t>
            </a:r>
            <a:endParaRPr lang="en-US" sz="4400" b="1" cap="all" spc="53">
              <a:latin typeface="Lato" panose="020F0502020204030203" pitchFamily="34" charset="0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7798502" y="5099479"/>
            <a:ext cx="953858" cy="95410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b="1">
              <a:solidFill>
                <a:schemeClr val="tx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003642" y="5314826"/>
            <a:ext cx="526555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b="1" cap="all" spc="53" smtClean="0">
                <a:solidFill>
                  <a:schemeClr val="bg1"/>
                </a:solidFill>
                <a:latin typeface="Roboto Regular"/>
                <a:cs typeface="Roboto Regular"/>
              </a:rPr>
              <a:t>02</a:t>
            </a:r>
            <a:endParaRPr lang="en-US" b="1" cap="all" spc="53">
              <a:solidFill>
                <a:schemeClr val="bg1"/>
              </a:solidFill>
              <a:latin typeface="Roboto Regular"/>
              <a:cs typeface="Roboto Regular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480387" y="8803592"/>
            <a:ext cx="3861057" cy="57708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ts val="4533"/>
              </a:lnSpc>
              <a:spcAft>
                <a:spcPts val="1600"/>
              </a:spcAft>
            </a:pPr>
            <a:r>
              <a:rPr lang="en-US" sz="4400" b="1" cap="all" spc="53" smtClean="0">
                <a:latin typeface="Lato" panose="020F0502020204030203" pitchFamily="34" charset="0"/>
              </a:rPr>
              <a:t>Future plan</a:t>
            </a:r>
            <a:endParaRPr lang="en-US" sz="4400" b="1" cap="all" spc="53">
              <a:latin typeface="Lato" panose="020F0502020204030203" pitchFamily="34" charset="0"/>
            </a:endParaRPr>
          </a:p>
        </p:txBody>
      </p:sp>
      <p:sp>
        <p:nvSpPr>
          <p:cNvPr id="25" name="Oval 24"/>
          <p:cNvSpPr/>
          <p:nvPr/>
        </p:nvSpPr>
        <p:spPr>
          <a:xfrm>
            <a:off x="7798502" y="8588246"/>
            <a:ext cx="953858" cy="95410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b="1">
              <a:solidFill>
                <a:schemeClr val="tx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003642" y="8803593"/>
            <a:ext cx="526555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b="1" cap="all" spc="53" smtClean="0">
                <a:solidFill>
                  <a:schemeClr val="bg1"/>
                </a:solidFill>
                <a:latin typeface="Roboto Regular"/>
                <a:cs typeface="Roboto Regular"/>
              </a:rPr>
              <a:t>04</a:t>
            </a:r>
            <a:endParaRPr lang="en-US" b="1" cap="all" spc="53">
              <a:solidFill>
                <a:schemeClr val="bg1"/>
              </a:solidFill>
              <a:latin typeface="Roboto Regular"/>
              <a:cs typeface="Roboto Regular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480387" y="10498443"/>
            <a:ext cx="13514725" cy="57708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ts val="4533"/>
              </a:lnSpc>
              <a:spcAft>
                <a:spcPts val="1600"/>
              </a:spcAft>
            </a:pPr>
            <a:r>
              <a:rPr lang="en-US" sz="4400" b="1" cap="all" spc="53" smtClean="0">
                <a:latin typeface="Lato" panose="020F0502020204030203" pitchFamily="34" charset="0"/>
              </a:rPr>
              <a:t>Technologies - Devlopment </a:t>
            </a:r>
            <a:r>
              <a:rPr lang="en-US" sz="4400" b="1" cap="all" spc="53">
                <a:latin typeface="Lato" panose="020F0502020204030203" pitchFamily="34" charset="0"/>
              </a:rPr>
              <a:t>Environment</a:t>
            </a:r>
          </a:p>
        </p:txBody>
      </p:sp>
      <p:sp>
        <p:nvSpPr>
          <p:cNvPr id="27" name="Oval 26"/>
          <p:cNvSpPr/>
          <p:nvPr/>
        </p:nvSpPr>
        <p:spPr>
          <a:xfrm>
            <a:off x="7798502" y="10283097"/>
            <a:ext cx="953858" cy="95410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b="1">
              <a:solidFill>
                <a:schemeClr val="tx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8003642" y="10498444"/>
            <a:ext cx="526555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b="1" cap="all" spc="53" smtClean="0">
                <a:solidFill>
                  <a:schemeClr val="bg1"/>
                </a:solidFill>
                <a:latin typeface="Roboto Regular"/>
                <a:cs typeface="Roboto Regular"/>
              </a:rPr>
              <a:t>05</a:t>
            </a:r>
            <a:endParaRPr lang="en-US" b="1" cap="all" spc="53">
              <a:solidFill>
                <a:schemeClr val="bg1"/>
              </a:solidFill>
              <a:latin typeface="Roboto Regular"/>
              <a:cs typeface="Robot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4042184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4642296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Our Approach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pic>
        <p:nvPicPr>
          <p:cNvPr id="6" name="Picture 2" descr="Kết quả hình ảnh cho blind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9691" y="5805075"/>
            <a:ext cx="4419600" cy="609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581968" y="12297316"/>
            <a:ext cx="35661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>
                <a:latin typeface="+mj-lt"/>
              </a:rPr>
              <a:t>Mr. Son</a:t>
            </a:r>
            <a:endParaRPr lang="vi-VN" sz="6000" dirty="0">
              <a:latin typeface="+mj-lt"/>
            </a:endParaRPr>
          </a:p>
        </p:txBody>
      </p:sp>
      <p:sp>
        <p:nvSpPr>
          <p:cNvPr id="8" name="Freeform 48"/>
          <p:cNvSpPr>
            <a:spLocks noChangeArrowheads="1"/>
          </p:cNvSpPr>
          <p:nvPr/>
        </p:nvSpPr>
        <p:spPr bwMode="auto">
          <a:xfrm>
            <a:off x="2809904" y="2788893"/>
            <a:ext cx="2321806" cy="3999700"/>
          </a:xfrm>
          <a:custGeom>
            <a:avLst/>
            <a:gdLst>
              <a:gd name="T0" fmla="*/ 37231344 w 319"/>
              <a:gd name="T1" fmla="*/ 70970385 h 545"/>
              <a:gd name="T2" fmla="*/ 37231344 w 319"/>
              <a:gd name="T3" fmla="*/ 70970385 h 545"/>
              <a:gd name="T4" fmla="*/ 3723170 w 319"/>
              <a:gd name="T5" fmla="*/ 70970385 h 545"/>
              <a:gd name="T6" fmla="*/ 0 w 319"/>
              <a:gd name="T7" fmla="*/ 67186892 h 545"/>
              <a:gd name="T8" fmla="*/ 0 w 319"/>
              <a:gd name="T9" fmla="*/ 3652741 h 545"/>
              <a:gd name="T10" fmla="*/ 3723170 w 319"/>
              <a:gd name="T11" fmla="*/ 0 h 545"/>
              <a:gd name="T12" fmla="*/ 37231344 w 319"/>
              <a:gd name="T13" fmla="*/ 0 h 545"/>
              <a:gd name="T14" fmla="*/ 40826240 w 319"/>
              <a:gd name="T15" fmla="*/ 3652741 h 545"/>
              <a:gd name="T16" fmla="*/ 40826240 w 319"/>
              <a:gd name="T17" fmla="*/ 67186892 h 545"/>
              <a:gd name="T18" fmla="*/ 37231344 w 319"/>
              <a:gd name="T19" fmla="*/ 70970385 h 545"/>
              <a:gd name="T20" fmla="*/ 20926574 w 319"/>
              <a:gd name="T21" fmla="*/ 67186892 h 545"/>
              <a:gd name="T22" fmla="*/ 20926574 w 319"/>
              <a:gd name="T23" fmla="*/ 67186892 h 545"/>
              <a:gd name="T24" fmla="*/ 22723843 w 319"/>
              <a:gd name="T25" fmla="*/ 64447245 h 545"/>
              <a:gd name="T26" fmla="*/ 20926574 w 319"/>
              <a:gd name="T27" fmla="*/ 62620694 h 545"/>
              <a:gd name="T28" fmla="*/ 18230671 w 319"/>
              <a:gd name="T29" fmla="*/ 64447245 h 545"/>
              <a:gd name="T30" fmla="*/ 20926574 w 319"/>
              <a:gd name="T31" fmla="*/ 67186892 h 545"/>
              <a:gd name="T32" fmla="*/ 37231344 w 319"/>
              <a:gd name="T33" fmla="*/ 7305844 h 545"/>
              <a:gd name="T34" fmla="*/ 37231344 w 319"/>
              <a:gd name="T35" fmla="*/ 7305844 h 545"/>
              <a:gd name="T36" fmla="*/ 36332709 w 319"/>
              <a:gd name="T37" fmla="*/ 7305844 h 545"/>
              <a:gd name="T38" fmla="*/ 4621805 w 319"/>
              <a:gd name="T39" fmla="*/ 7305844 h 545"/>
              <a:gd name="T40" fmla="*/ 3723170 w 319"/>
              <a:gd name="T41" fmla="*/ 7305844 h 545"/>
              <a:gd name="T42" fmla="*/ 3723170 w 319"/>
              <a:gd name="T43" fmla="*/ 58967953 h 545"/>
              <a:gd name="T44" fmla="*/ 4621805 w 319"/>
              <a:gd name="T45" fmla="*/ 58967953 h 545"/>
              <a:gd name="T46" fmla="*/ 36332709 w 319"/>
              <a:gd name="T47" fmla="*/ 58967953 h 545"/>
              <a:gd name="T48" fmla="*/ 37231344 w 319"/>
              <a:gd name="T49" fmla="*/ 58967953 h 545"/>
              <a:gd name="T50" fmla="*/ 37231344 w 319"/>
              <a:gd name="T51" fmla="*/ 7305844 h 545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319" h="545">
                <a:moveTo>
                  <a:pt x="290" y="544"/>
                </a:moveTo>
                <a:lnTo>
                  <a:pt x="290" y="544"/>
                </a:lnTo>
                <a:cubicBezTo>
                  <a:pt x="29" y="544"/>
                  <a:pt x="29" y="544"/>
                  <a:pt x="29" y="544"/>
                </a:cubicBezTo>
                <a:cubicBezTo>
                  <a:pt x="15" y="544"/>
                  <a:pt x="0" y="530"/>
                  <a:pt x="0" y="515"/>
                </a:cubicBezTo>
                <a:cubicBezTo>
                  <a:pt x="0" y="28"/>
                  <a:pt x="0" y="28"/>
                  <a:pt x="0" y="28"/>
                </a:cubicBezTo>
                <a:cubicBezTo>
                  <a:pt x="0" y="7"/>
                  <a:pt x="15" y="0"/>
                  <a:pt x="29" y="0"/>
                </a:cubicBezTo>
                <a:cubicBezTo>
                  <a:pt x="290" y="0"/>
                  <a:pt x="290" y="0"/>
                  <a:pt x="290" y="0"/>
                </a:cubicBezTo>
                <a:cubicBezTo>
                  <a:pt x="311" y="0"/>
                  <a:pt x="318" y="7"/>
                  <a:pt x="318" y="28"/>
                </a:cubicBezTo>
                <a:cubicBezTo>
                  <a:pt x="318" y="515"/>
                  <a:pt x="318" y="515"/>
                  <a:pt x="318" y="515"/>
                </a:cubicBezTo>
                <a:cubicBezTo>
                  <a:pt x="318" y="530"/>
                  <a:pt x="311" y="544"/>
                  <a:pt x="290" y="544"/>
                </a:cubicBezTo>
                <a:close/>
                <a:moveTo>
                  <a:pt x="163" y="515"/>
                </a:moveTo>
                <a:lnTo>
                  <a:pt x="163" y="515"/>
                </a:lnTo>
                <a:cubicBezTo>
                  <a:pt x="170" y="515"/>
                  <a:pt x="177" y="508"/>
                  <a:pt x="177" y="494"/>
                </a:cubicBezTo>
                <a:cubicBezTo>
                  <a:pt x="177" y="487"/>
                  <a:pt x="170" y="480"/>
                  <a:pt x="163" y="480"/>
                </a:cubicBezTo>
                <a:cubicBezTo>
                  <a:pt x="149" y="480"/>
                  <a:pt x="142" y="487"/>
                  <a:pt x="142" y="494"/>
                </a:cubicBezTo>
                <a:cubicBezTo>
                  <a:pt x="142" y="508"/>
                  <a:pt x="149" y="515"/>
                  <a:pt x="163" y="515"/>
                </a:cubicBezTo>
                <a:close/>
                <a:moveTo>
                  <a:pt x="290" y="56"/>
                </a:moveTo>
                <a:lnTo>
                  <a:pt x="290" y="56"/>
                </a:lnTo>
                <a:cubicBezTo>
                  <a:pt x="283" y="56"/>
                  <a:pt x="283" y="56"/>
                  <a:pt x="283" y="56"/>
                </a:cubicBezTo>
                <a:cubicBezTo>
                  <a:pt x="36" y="56"/>
                  <a:pt x="36" y="56"/>
                  <a:pt x="36" y="56"/>
                </a:cubicBezTo>
                <a:cubicBezTo>
                  <a:pt x="29" y="56"/>
                  <a:pt x="29" y="56"/>
                  <a:pt x="29" y="56"/>
                </a:cubicBezTo>
                <a:cubicBezTo>
                  <a:pt x="29" y="452"/>
                  <a:pt x="29" y="452"/>
                  <a:pt x="29" y="452"/>
                </a:cubicBezTo>
                <a:cubicBezTo>
                  <a:pt x="36" y="452"/>
                  <a:pt x="36" y="452"/>
                  <a:pt x="36" y="452"/>
                </a:cubicBezTo>
                <a:cubicBezTo>
                  <a:pt x="283" y="452"/>
                  <a:pt x="283" y="452"/>
                  <a:pt x="283" y="452"/>
                </a:cubicBezTo>
                <a:cubicBezTo>
                  <a:pt x="290" y="452"/>
                  <a:pt x="290" y="452"/>
                  <a:pt x="290" y="452"/>
                </a:cubicBezTo>
                <a:lnTo>
                  <a:pt x="290" y="5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>
              <a:latin typeface="Lato Light"/>
            </a:endParaRPr>
          </a:p>
        </p:txBody>
      </p:sp>
      <p:sp>
        <p:nvSpPr>
          <p:cNvPr id="9" name="Freeform 149"/>
          <p:cNvSpPr>
            <a:spLocks noChangeArrowheads="1"/>
          </p:cNvSpPr>
          <p:nvPr/>
        </p:nvSpPr>
        <p:spPr bwMode="auto">
          <a:xfrm>
            <a:off x="7342713" y="4227644"/>
            <a:ext cx="1324435" cy="767989"/>
          </a:xfrm>
          <a:custGeom>
            <a:avLst/>
            <a:gdLst>
              <a:gd name="T0" fmla="*/ 607 w 608"/>
              <a:gd name="T1" fmla="*/ 177 h 354"/>
              <a:gd name="T2" fmla="*/ 607 w 608"/>
              <a:gd name="T3" fmla="*/ 177 h 354"/>
              <a:gd name="T4" fmla="*/ 607 w 608"/>
              <a:gd name="T5" fmla="*/ 184 h 354"/>
              <a:gd name="T6" fmla="*/ 607 w 608"/>
              <a:gd name="T7" fmla="*/ 184 h 354"/>
              <a:gd name="T8" fmla="*/ 607 w 608"/>
              <a:gd name="T9" fmla="*/ 184 h 354"/>
              <a:gd name="T10" fmla="*/ 607 w 608"/>
              <a:gd name="T11" fmla="*/ 184 h 354"/>
              <a:gd name="T12" fmla="*/ 607 w 608"/>
              <a:gd name="T13" fmla="*/ 184 h 354"/>
              <a:gd name="T14" fmla="*/ 600 w 608"/>
              <a:gd name="T15" fmla="*/ 197 h 354"/>
              <a:gd name="T16" fmla="*/ 579 w 608"/>
              <a:gd name="T17" fmla="*/ 218 h 354"/>
              <a:gd name="T18" fmla="*/ 452 w 608"/>
              <a:gd name="T19" fmla="*/ 310 h 354"/>
              <a:gd name="T20" fmla="*/ 353 w 608"/>
              <a:gd name="T21" fmla="*/ 346 h 354"/>
              <a:gd name="T22" fmla="*/ 247 w 608"/>
              <a:gd name="T23" fmla="*/ 346 h 354"/>
              <a:gd name="T24" fmla="*/ 70 w 608"/>
              <a:gd name="T25" fmla="*/ 261 h 354"/>
              <a:gd name="T26" fmla="*/ 7 w 608"/>
              <a:gd name="T27" fmla="*/ 197 h 354"/>
              <a:gd name="T28" fmla="*/ 7 w 608"/>
              <a:gd name="T29" fmla="*/ 163 h 354"/>
              <a:gd name="T30" fmla="*/ 28 w 608"/>
              <a:gd name="T31" fmla="*/ 142 h 354"/>
              <a:gd name="T32" fmla="*/ 155 w 608"/>
              <a:gd name="T33" fmla="*/ 43 h 354"/>
              <a:gd name="T34" fmla="*/ 254 w 608"/>
              <a:gd name="T35" fmla="*/ 7 h 354"/>
              <a:gd name="T36" fmla="*/ 360 w 608"/>
              <a:gd name="T37" fmla="*/ 14 h 354"/>
              <a:gd name="T38" fmla="*/ 530 w 608"/>
              <a:gd name="T39" fmla="*/ 99 h 354"/>
              <a:gd name="T40" fmla="*/ 600 w 608"/>
              <a:gd name="T41" fmla="*/ 163 h 354"/>
              <a:gd name="T42" fmla="*/ 607 w 608"/>
              <a:gd name="T43" fmla="*/ 177 h 354"/>
              <a:gd name="T44" fmla="*/ 304 w 608"/>
              <a:gd name="T45" fmla="*/ 64 h 354"/>
              <a:gd name="T46" fmla="*/ 304 w 608"/>
              <a:gd name="T47" fmla="*/ 64 h 354"/>
              <a:gd name="T48" fmla="*/ 190 w 608"/>
              <a:gd name="T49" fmla="*/ 177 h 354"/>
              <a:gd name="T50" fmla="*/ 304 w 608"/>
              <a:gd name="T51" fmla="*/ 289 h 354"/>
              <a:gd name="T52" fmla="*/ 417 w 608"/>
              <a:gd name="T53" fmla="*/ 177 h 354"/>
              <a:gd name="T54" fmla="*/ 304 w 608"/>
              <a:gd name="T55" fmla="*/ 64 h 354"/>
              <a:gd name="T56" fmla="*/ 304 w 608"/>
              <a:gd name="T57" fmla="*/ 232 h 354"/>
              <a:gd name="T58" fmla="*/ 304 w 608"/>
              <a:gd name="T59" fmla="*/ 232 h 354"/>
              <a:gd name="T60" fmla="*/ 247 w 608"/>
              <a:gd name="T61" fmla="*/ 177 h 354"/>
              <a:gd name="T62" fmla="*/ 304 w 608"/>
              <a:gd name="T63" fmla="*/ 120 h 354"/>
              <a:gd name="T64" fmla="*/ 360 w 608"/>
              <a:gd name="T65" fmla="*/ 177 h 354"/>
              <a:gd name="T66" fmla="*/ 304 w 608"/>
              <a:gd name="T67" fmla="*/ 232 h 3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608" h="354">
                <a:moveTo>
                  <a:pt x="607" y="177"/>
                </a:moveTo>
                <a:lnTo>
                  <a:pt x="607" y="177"/>
                </a:lnTo>
                <a:cubicBezTo>
                  <a:pt x="607" y="184"/>
                  <a:pt x="607" y="184"/>
                  <a:pt x="607" y="184"/>
                </a:cubicBezTo>
                <a:lnTo>
                  <a:pt x="607" y="184"/>
                </a:lnTo>
                <a:lnTo>
                  <a:pt x="607" y="184"/>
                </a:lnTo>
                <a:lnTo>
                  <a:pt x="607" y="184"/>
                </a:lnTo>
                <a:lnTo>
                  <a:pt x="607" y="184"/>
                </a:lnTo>
                <a:cubicBezTo>
                  <a:pt x="607" y="190"/>
                  <a:pt x="600" y="190"/>
                  <a:pt x="600" y="197"/>
                </a:cubicBezTo>
                <a:cubicBezTo>
                  <a:pt x="593" y="204"/>
                  <a:pt x="586" y="211"/>
                  <a:pt x="579" y="218"/>
                </a:cubicBezTo>
                <a:cubicBezTo>
                  <a:pt x="544" y="254"/>
                  <a:pt x="494" y="289"/>
                  <a:pt x="452" y="310"/>
                </a:cubicBezTo>
                <a:cubicBezTo>
                  <a:pt x="424" y="331"/>
                  <a:pt x="388" y="338"/>
                  <a:pt x="353" y="346"/>
                </a:cubicBezTo>
                <a:cubicBezTo>
                  <a:pt x="318" y="353"/>
                  <a:pt x="282" y="353"/>
                  <a:pt x="247" y="346"/>
                </a:cubicBezTo>
                <a:cubicBezTo>
                  <a:pt x="183" y="331"/>
                  <a:pt x="127" y="296"/>
                  <a:pt x="70" y="261"/>
                </a:cubicBezTo>
                <a:cubicBezTo>
                  <a:pt x="49" y="239"/>
                  <a:pt x="28" y="218"/>
                  <a:pt x="7" y="197"/>
                </a:cubicBezTo>
                <a:cubicBezTo>
                  <a:pt x="0" y="184"/>
                  <a:pt x="0" y="170"/>
                  <a:pt x="7" y="163"/>
                </a:cubicBezTo>
                <a:cubicBezTo>
                  <a:pt x="14" y="156"/>
                  <a:pt x="21" y="149"/>
                  <a:pt x="28" y="142"/>
                </a:cubicBezTo>
                <a:cubicBezTo>
                  <a:pt x="63" y="106"/>
                  <a:pt x="113" y="71"/>
                  <a:pt x="155" y="43"/>
                </a:cubicBezTo>
                <a:cubicBezTo>
                  <a:pt x="183" y="29"/>
                  <a:pt x="219" y="14"/>
                  <a:pt x="254" y="7"/>
                </a:cubicBezTo>
                <a:cubicBezTo>
                  <a:pt x="290" y="0"/>
                  <a:pt x="325" y="0"/>
                  <a:pt x="360" y="14"/>
                </a:cubicBezTo>
                <a:cubicBezTo>
                  <a:pt x="424" y="21"/>
                  <a:pt x="480" y="57"/>
                  <a:pt x="530" y="99"/>
                </a:cubicBezTo>
                <a:cubicBezTo>
                  <a:pt x="558" y="120"/>
                  <a:pt x="579" y="142"/>
                  <a:pt x="600" y="163"/>
                </a:cubicBezTo>
                <a:cubicBezTo>
                  <a:pt x="600" y="170"/>
                  <a:pt x="607" y="170"/>
                  <a:pt x="607" y="177"/>
                </a:cubicBezTo>
                <a:close/>
                <a:moveTo>
                  <a:pt x="304" y="64"/>
                </a:moveTo>
                <a:lnTo>
                  <a:pt x="304" y="64"/>
                </a:lnTo>
                <a:cubicBezTo>
                  <a:pt x="240" y="64"/>
                  <a:pt x="190" y="113"/>
                  <a:pt x="190" y="177"/>
                </a:cubicBezTo>
                <a:cubicBezTo>
                  <a:pt x="190" y="239"/>
                  <a:pt x="240" y="289"/>
                  <a:pt x="304" y="289"/>
                </a:cubicBezTo>
                <a:cubicBezTo>
                  <a:pt x="367" y="289"/>
                  <a:pt x="417" y="239"/>
                  <a:pt x="417" y="177"/>
                </a:cubicBezTo>
                <a:cubicBezTo>
                  <a:pt x="417" y="113"/>
                  <a:pt x="367" y="64"/>
                  <a:pt x="304" y="64"/>
                </a:cubicBezTo>
                <a:close/>
                <a:moveTo>
                  <a:pt x="304" y="232"/>
                </a:moveTo>
                <a:lnTo>
                  <a:pt x="304" y="232"/>
                </a:lnTo>
                <a:cubicBezTo>
                  <a:pt x="275" y="232"/>
                  <a:pt x="247" y="204"/>
                  <a:pt x="247" y="177"/>
                </a:cubicBezTo>
                <a:cubicBezTo>
                  <a:pt x="247" y="142"/>
                  <a:pt x="275" y="120"/>
                  <a:pt x="304" y="120"/>
                </a:cubicBezTo>
                <a:cubicBezTo>
                  <a:pt x="332" y="120"/>
                  <a:pt x="360" y="142"/>
                  <a:pt x="360" y="177"/>
                </a:cubicBezTo>
                <a:cubicBezTo>
                  <a:pt x="360" y="204"/>
                  <a:pt x="332" y="232"/>
                  <a:pt x="304" y="232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Lato Light"/>
              <a:ea typeface="+mn-ea"/>
              <a:cs typeface="+mn-cs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61" r="20170" b="4935"/>
          <a:stretch/>
        </p:blipFill>
        <p:spPr>
          <a:xfrm>
            <a:off x="15131845" y="5436459"/>
            <a:ext cx="3962400" cy="6464617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6295829" y="12297315"/>
            <a:ext cx="49624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>
                <a:latin typeface="+mj-lt"/>
              </a:rPr>
              <a:t>Mr. Thanh</a:t>
            </a:r>
            <a:endParaRPr lang="vi-VN" sz="6000" dirty="0">
              <a:latin typeface="+mj-lt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5131710" y="3445634"/>
            <a:ext cx="12408145" cy="19908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131710" y="3472686"/>
            <a:ext cx="11981335" cy="84283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6437025" y="3016610"/>
            <a:ext cx="68492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+mj-lt"/>
              </a:rPr>
              <a:t>Recognize automatically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0510" y="4422983"/>
            <a:ext cx="1674184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021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4642296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Our Approach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pic>
        <p:nvPicPr>
          <p:cNvPr id="6" name="Picture 2" descr="Kết quả hình ảnh cho blind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9691" y="5805075"/>
            <a:ext cx="4419600" cy="609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581968" y="12297316"/>
            <a:ext cx="35661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>
                <a:latin typeface="+mj-lt"/>
              </a:rPr>
              <a:t>Mr. Son</a:t>
            </a:r>
            <a:endParaRPr lang="vi-VN" sz="6000" dirty="0">
              <a:latin typeface="+mj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999830" y="4917837"/>
            <a:ext cx="19419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latin typeface="+mj-lt"/>
              </a:rPr>
              <a:t>Thanh</a:t>
            </a:r>
            <a:endParaRPr lang="vi-VN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466437" y="5957737"/>
            <a:ext cx="1142127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 smtClean="0">
                <a:latin typeface="+mj-lt"/>
              </a:rPr>
              <a:t>And describe back to the blind</a:t>
            </a:r>
          </a:p>
        </p:txBody>
      </p:sp>
      <p:sp>
        <p:nvSpPr>
          <p:cNvPr id="13" name="Freeform 48"/>
          <p:cNvSpPr>
            <a:spLocks noChangeArrowheads="1"/>
          </p:cNvSpPr>
          <p:nvPr/>
        </p:nvSpPr>
        <p:spPr bwMode="auto">
          <a:xfrm>
            <a:off x="2809904" y="2788893"/>
            <a:ext cx="2321806" cy="3999700"/>
          </a:xfrm>
          <a:custGeom>
            <a:avLst/>
            <a:gdLst>
              <a:gd name="T0" fmla="*/ 37231344 w 319"/>
              <a:gd name="T1" fmla="*/ 70970385 h 545"/>
              <a:gd name="T2" fmla="*/ 37231344 w 319"/>
              <a:gd name="T3" fmla="*/ 70970385 h 545"/>
              <a:gd name="T4" fmla="*/ 3723170 w 319"/>
              <a:gd name="T5" fmla="*/ 70970385 h 545"/>
              <a:gd name="T6" fmla="*/ 0 w 319"/>
              <a:gd name="T7" fmla="*/ 67186892 h 545"/>
              <a:gd name="T8" fmla="*/ 0 w 319"/>
              <a:gd name="T9" fmla="*/ 3652741 h 545"/>
              <a:gd name="T10" fmla="*/ 3723170 w 319"/>
              <a:gd name="T11" fmla="*/ 0 h 545"/>
              <a:gd name="T12" fmla="*/ 37231344 w 319"/>
              <a:gd name="T13" fmla="*/ 0 h 545"/>
              <a:gd name="T14" fmla="*/ 40826240 w 319"/>
              <a:gd name="T15" fmla="*/ 3652741 h 545"/>
              <a:gd name="T16" fmla="*/ 40826240 w 319"/>
              <a:gd name="T17" fmla="*/ 67186892 h 545"/>
              <a:gd name="T18" fmla="*/ 37231344 w 319"/>
              <a:gd name="T19" fmla="*/ 70970385 h 545"/>
              <a:gd name="T20" fmla="*/ 20926574 w 319"/>
              <a:gd name="T21" fmla="*/ 67186892 h 545"/>
              <a:gd name="T22" fmla="*/ 20926574 w 319"/>
              <a:gd name="T23" fmla="*/ 67186892 h 545"/>
              <a:gd name="T24" fmla="*/ 22723843 w 319"/>
              <a:gd name="T25" fmla="*/ 64447245 h 545"/>
              <a:gd name="T26" fmla="*/ 20926574 w 319"/>
              <a:gd name="T27" fmla="*/ 62620694 h 545"/>
              <a:gd name="T28" fmla="*/ 18230671 w 319"/>
              <a:gd name="T29" fmla="*/ 64447245 h 545"/>
              <a:gd name="T30" fmla="*/ 20926574 w 319"/>
              <a:gd name="T31" fmla="*/ 67186892 h 545"/>
              <a:gd name="T32" fmla="*/ 37231344 w 319"/>
              <a:gd name="T33" fmla="*/ 7305844 h 545"/>
              <a:gd name="T34" fmla="*/ 37231344 w 319"/>
              <a:gd name="T35" fmla="*/ 7305844 h 545"/>
              <a:gd name="T36" fmla="*/ 36332709 w 319"/>
              <a:gd name="T37" fmla="*/ 7305844 h 545"/>
              <a:gd name="T38" fmla="*/ 4621805 w 319"/>
              <a:gd name="T39" fmla="*/ 7305844 h 545"/>
              <a:gd name="T40" fmla="*/ 3723170 w 319"/>
              <a:gd name="T41" fmla="*/ 7305844 h 545"/>
              <a:gd name="T42" fmla="*/ 3723170 w 319"/>
              <a:gd name="T43" fmla="*/ 58967953 h 545"/>
              <a:gd name="T44" fmla="*/ 4621805 w 319"/>
              <a:gd name="T45" fmla="*/ 58967953 h 545"/>
              <a:gd name="T46" fmla="*/ 36332709 w 319"/>
              <a:gd name="T47" fmla="*/ 58967953 h 545"/>
              <a:gd name="T48" fmla="*/ 37231344 w 319"/>
              <a:gd name="T49" fmla="*/ 58967953 h 545"/>
              <a:gd name="T50" fmla="*/ 37231344 w 319"/>
              <a:gd name="T51" fmla="*/ 7305844 h 545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319" h="545">
                <a:moveTo>
                  <a:pt x="290" y="544"/>
                </a:moveTo>
                <a:lnTo>
                  <a:pt x="290" y="544"/>
                </a:lnTo>
                <a:cubicBezTo>
                  <a:pt x="29" y="544"/>
                  <a:pt x="29" y="544"/>
                  <a:pt x="29" y="544"/>
                </a:cubicBezTo>
                <a:cubicBezTo>
                  <a:pt x="15" y="544"/>
                  <a:pt x="0" y="530"/>
                  <a:pt x="0" y="515"/>
                </a:cubicBezTo>
                <a:cubicBezTo>
                  <a:pt x="0" y="28"/>
                  <a:pt x="0" y="28"/>
                  <a:pt x="0" y="28"/>
                </a:cubicBezTo>
                <a:cubicBezTo>
                  <a:pt x="0" y="7"/>
                  <a:pt x="15" y="0"/>
                  <a:pt x="29" y="0"/>
                </a:cubicBezTo>
                <a:cubicBezTo>
                  <a:pt x="290" y="0"/>
                  <a:pt x="290" y="0"/>
                  <a:pt x="290" y="0"/>
                </a:cubicBezTo>
                <a:cubicBezTo>
                  <a:pt x="311" y="0"/>
                  <a:pt x="318" y="7"/>
                  <a:pt x="318" y="28"/>
                </a:cubicBezTo>
                <a:cubicBezTo>
                  <a:pt x="318" y="515"/>
                  <a:pt x="318" y="515"/>
                  <a:pt x="318" y="515"/>
                </a:cubicBezTo>
                <a:cubicBezTo>
                  <a:pt x="318" y="530"/>
                  <a:pt x="311" y="544"/>
                  <a:pt x="290" y="544"/>
                </a:cubicBezTo>
                <a:close/>
                <a:moveTo>
                  <a:pt x="163" y="515"/>
                </a:moveTo>
                <a:lnTo>
                  <a:pt x="163" y="515"/>
                </a:lnTo>
                <a:cubicBezTo>
                  <a:pt x="170" y="515"/>
                  <a:pt x="177" y="508"/>
                  <a:pt x="177" y="494"/>
                </a:cubicBezTo>
                <a:cubicBezTo>
                  <a:pt x="177" y="487"/>
                  <a:pt x="170" y="480"/>
                  <a:pt x="163" y="480"/>
                </a:cubicBezTo>
                <a:cubicBezTo>
                  <a:pt x="149" y="480"/>
                  <a:pt x="142" y="487"/>
                  <a:pt x="142" y="494"/>
                </a:cubicBezTo>
                <a:cubicBezTo>
                  <a:pt x="142" y="508"/>
                  <a:pt x="149" y="515"/>
                  <a:pt x="163" y="515"/>
                </a:cubicBezTo>
                <a:close/>
                <a:moveTo>
                  <a:pt x="290" y="56"/>
                </a:moveTo>
                <a:lnTo>
                  <a:pt x="290" y="56"/>
                </a:lnTo>
                <a:cubicBezTo>
                  <a:pt x="283" y="56"/>
                  <a:pt x="283" y="56"/>
                  <a:pt x="283" y="56"/>
                </a:cubicBezTo>
                <a:cubicBezTo>
                  <a:pt x="36" y="56"/>
                  <a:pt x="36" y="56"/>
                  <a:pt x="36" y="56"/>
                </a:cubicBezTo>
                <a:cubicBezTo>
                  <a:pt x="29" y="56"/>
                  <a:pt x="29" y="56"/>
                  <a:pt x="29" y="56"/>
                </a:cubicBezTo>
                <a:cubicBezTo>
                  <a:pt x="29" y="452"/>
                  <a:pt x="29" y="452"/>
                  <a:pt x="29" y="452"/>
                </a:cubicBezTo>
                <a:cubicBezTo>
                  <a:pt x="36" y="452"/>
                  <a:pt x="36" y="452"/>
                  <a:pt x="36" y="452"/>
                </a:cubicBezTo>
                <a:cubicBezTo>
                  <a:pt x="283" y="452"/>
                  <a:pt x="283" y="452"/>
                  <a:pt x="283" y="452"/>
                </a:cubicBezTo>
                <a:cubicBezTo>
                  <a:pt x="290" y="452"/>
                  <a:pt x="290" y="452"/>
                  <a:pt x="290" y="452"/>
                </a:cubicBezTo>
                <a:lnTo>
                  <a:pt x="290" y="5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>
              <a:latin typeface="Lato Light"/>
            </a:endParaRPr>
          </a:p>
        </p:txBody>
      </p:sp>
      <p:sp>
        <p:nvSpPr>
          <p:cNvPr id="14" name="Freeform 149"/>
          <p:cNvSpPr>
            <a:spLocks noChangeArrowheads="1"/>
          </p:cNvSpPr>
          <p:nvPr/>
        </p:nvSpPr>
        <p:spPr bwMode="auto">
          <a:xfrm>
            <a:off x="3334204" y="3463612"/>
            <a:ext cx="1324435" cy="767989"/>
          </a:xfrm>
          <a:custGeom>
            <a:avLst/>
            <a:gdLst>
              <a:gd name="T0" fmla="*/ 607 w 608"/>
              <a:gd name="T1" fmla="*/ 177 h 354"/>
              <a:gd name="T2" fmla="*/ 607 w 608"/>
              <a:gd name="T3" fmla="*/ 177 h 354"/>
              <a:gd name="T4" fmla="*/ 607 w 608"/>
              <a:gd name="T5" fmla="*/ 184 h 354"/>
              <a:gd name="T6" fmla="*/ 607 w 608"/>
              <a:gd name="T7" fmla="*/ 184 h 354"/>
              <a:gd name="T8" fmla="*/ 607 w 608"/>
              <a:gd name="T9" fmla="*/ 184 h 354"/>
              <a:gd name="T10" fmla="*/ 607 w 608"/>
              <a:gd name="T11" fmla="*/ 184 h 354"/>
              <a:gd name="T12" fmla="*/ 607 w 608"/>
              <a:gd name="T13" fmla="*/ 184 h 354"/>
              <a:gd name="T14" fmla="*/ 600 w 608"/>
              <a:gd name="T15" fmla="*/ 197 h 354"/>
              <a:gd name="T16" fmla="*/ 579 w 608"/>
              <a:gd name="T17" fmla="*/ 218 h 354"/>
              <a:gd name="T18" fmla="*/ 452 w 608"/>
              <a:gd name="T19" fmla="*/ 310 h 354"/>
              <a:gd name="T20" fmla="*/ 353 w 608"/>
              <a:gd name="T21" fmla="*/ 346 h 354"/>
              <a:gd name="T22" fmla="*/ 247 w 608"/>
              <a:gd name="T23" fmla="*/ 346 h 354"/>
              <a:gd name="T24" fmla="*/ 70 w 608"/>
              <a:gd name="T25" fmla="*/ 261 h 354"/>
              <a:gd name="T26" fmla="*/ 7 w 608"/>
              <a:gd name="T27" fmla="*/ 197 h 354"/>
              <a:gd name="T28" fmla="*/ 7 w 608"/>
              <a:gd name="T29" fmla="*/ 163 h 354"/>
              <a:gd name="T30" fmla="*/ 28 w 608"/>
              <a:gd name="T31" fmla="*/ 142 h 354"/>
              <a:gd name="T32" fmla="*/ 155 w 608"/>
              <a:gd name="T33" fmla="*/ 43 h 354"/>
              <a:gd name="T34" fmla="*/ 254 w 608"/>
              <a:gd name="T35" fmla="*/ 7 h 354"/>
              <a:gd name="T36" fmla="*/ 360 w 608"/>
              <a:gd name="T37" fmla="*/ 14 h 354"/>
              <a:gd name="T38" fmla="*/ 530 w 608"/>
              <a:gd name="T39" fmla="*/ 99 h 354"/>
              <a:gd name="T40" fmla="*/ 600 w 608"/>
              <a:gd name="T41" fmla="*/ 163 h 354"/>
              <a:gd name="T42" fmla="*/ 607 w 608"/>
              <a:gd name="T43" fmla="*/ 177 h 354"/>
              <a:gd name="T44" fmla="*/ 304 w 608"/>
              <a:gd name="T45" fmla="*/ 64 h 354"/>
              <a:gd name="T46" fmla="*/ 304 w 608"/>
              <a:gd name="T47" fmla="*/ 64 h 354"/>
              <a:gd name="T48" fmla="*/ 190 w 608"/>
              <a:gd name="T49" fmla="*/ 177 h 354"/>
              <a:gd name="T50" fmla="*/ 304 w 608"/>
              <a:gd name="T51" fmla="*/ 289 h 354"/>
              <a:gd name="T52" fmla="*/ 417 w 608"/>
              <a:gd name="T53" fmla="*/ 177 h 354"/>
              <a:gd name="T54" fmla="*/ 304 w 608"/>
              <a:gd name="T55" fmla="*/ 64 h 354"/>
              <a:gd name="T56" fmla="*/ 304 w 608"/>
              <a:gd name="T57" fmla="*/ 232 h 354"/>
              <a:gd name="T58" fmla="*/ 304 w 608"/>
              <a:gd name="T59" fmla="*/ 232 h 354"/>
              <a:gd name="T60" fmla="*/ 247 w 608"/>
              <a:gd name="T61" fmla="*/ 177 h 354"/>
              <a:gd name="T62" fmla="*/ 304 w 608"/>
              <a:gd name="T63" fmla="*/ 120 h 354"/>
              <a:gd name="T64" fmla="*/ 360 w 608"/>
              <a:gd name="T65" fmla="*/ 177 h 354"/>
              <a:gd name="T66" fmla="*/ 304 w 608"/>
              <a:gd name="T67" fmla="*/ 232 h 3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608" h="354">
                <a:moveTo>
                  <a:pt x="607" y="177"/>
                </a:moveTo>
                <a:lnTo>
                  <a:pt x="607" y="177"/>
                </a:lnTo>
                <a:cubicBezTo>
                  <a:pt x="607" y="184"/>
                  <a:pt x="607" y="184"/>
                  <a:pt x="607" y="184"/>
                </a:cubicBezTo>
                <a:lnTo>
                  <a:pt x="607" y="184"/>
                </a:lnTo>
                <a:lnTo>
                  <a:pt x="607" y="184"/>
                </a:lnTo>
                <a:lnTo>
                  <a:pt x="607" y="184"/>
                </a:lnTo>
                <a:lnTo>
                  <a:pt x="607" y="184"/>
                </a:lnTo>
                <a:cubicBezTo>
                  <a:pt x="607" y="190"/>
                  <a:pt x="600" y="190"/>
                  <a:pt x="600" y="197"/>
                </a:cubicBezTo>
                <a:cubicBezTo>
                  <a:pt x="593" y="204"/>
                  <a:pt x="586" y="211"/>
                  <a:pt x="579" y="218"/>
                </a:cubicBezTo>
                <a:cubicBezTo>
                  <a:pt x="544" y="254"/>
                  <a:pt x="494" y="289"/>
                  <a:pt x="452" y="310"/>
                </a:cubicBezTo>
                <a:cubicBezTo>
                  <a:pt x="424" y="331"/>
                  <a:pt x="388" y="338"/>
                  <a:pt x="353" y="346"/>
                </a:cubicBezTo>
                <a:cubicBezTo>
                  <a:pt x="318" y="353"/>
                  <a:pt x="282" y="353"/>
                  <a:pt x="247" y="346"/>
                </a:cubicBezTo>
                <a:cubicBezTo>
                  <a:pt x="183" y="331"/>
                  <a:pt x="127" y="296"/>
                  <a:pt x="70" y="261"/>
                </a:cubicBezTo>
                <a:cubicBezTo>
                  <a:pt x="49" y="239"/>
                  <a:pt x="28" y="218"/>
                  <a:pt x="7" y="197"/>
                </a:cubicBezTo>
                <a:cubicBezTo>
                  <a:pt x="0" y="184"/>
                  <a:pt x="0" y="170"/>
                  <a:pt x="7" y="163"/>
                </a:cubicBezTo>
                <a:cubicBezTo>
                  <a:pt x="14" y="156"/>
                  <a:pt x="21" y="149"/>
                  <a:pt x="28" y="142"/>
                </a:cubicBezTo>
                <a:cubicBezTo>
                  <a:pt x="63" y="106"/>
                  <a:pt x="113" y="71"/>
                  <a:pt x="155" y="43"/>
                </a:cubicBezTo>
                <a:cubicBezTo>
                  <a:pt x="183" y="29"/>
                  <a:pt x="219" y="14"/>
                  <a:pt x="254" y="7"/>
                </a:cubicBezTo>
                <a:cubicBezTo>
                  <a:pt x="290" y="0"/>
                  <a:pt x="325" y="0"/>
                  <a:pt x="360" y="14"/>
                </a:cubicBezTo>
                <a:cubicBezTo>
                  <a:pt x="424" y="21"/>
                  <a:pt x="480" y="57"/>
                  <a:pt x="530" y="99"/>
                </a:cubicBezTo>
                <a:cubicBezTo>
                  <a:pt x="558" y="120"/>
                  <a:pt x="579" y="142"/>
                  <a:pt x="600" y="163"/>
                </a:cubicBezTo>
                <a:cubicBezTo>
                  <a:pt x="600" y="170"/>
                  <a:pt x="607" y="170"/>
                  <a:pt x="607" y="177"/>
                </a:cubicBezTo>
                <a:close/>
                <a:moveTo>
                  <a:pt x="304" y="64"/>
                </a:moveTo>
                <a:lnTo>
                  <a:pt x="304" y="64"/>
                </a:lnTo>
                <a:cubicBezTo>
                  <a:pt x="240" y="64"/>
                  <a:pt x="190" y="113"/>
                  <a:pt x="190" y="177"/>
                </a:cubicBezTo>
                <a:cubicBezTo>
                  <a:pt x="190" y="239"/>
                  <a:pt x="240" y="289"/>
                  <a:pt x="304" y="289"/>
                </a:cubicBezTo>
                <a:cubicBezTo>
                  <a:pt x="367" y="289"/>
                  <a:pt x="417" y="239"/>
                  <a:pt x="417" y="177"/>
                </a:cubicBezTo>
                <a:cubicBezTo>
                  <a:pt x="417" y="113"/>
                  <a:pt x="367" y="64"/>
                  <a:pt x="304" y="64"/>
                </a:cubicBezTo>
                <a:close/>
                <a:moveTo>
                  <a:pt x="304" y="232"/>
                </a:moveTo>
                <a:lnTo>
                  <a:pt x="304" y="232"/>
                </a:lnTo>
                <a:cubicBezTo>
                  <a:pt x="275" y="232"/>
                  <a:pt x="247" y="204"/>
                  <a:pt x="247" y="177"/>
                </a:cubicBezTo>
                <a:cubicBezTo>
                  <a:pt x="247" y="142"/>
                  <a:pt x="275" y="120"/>
                  <a:pt x="304" y="120"/>
                </a:cubicBezTo>
                <a:cubicBezTo>
                  <a:pt x="332" y="120"/>
                  <a:pt x="360" y="142"/>
                  <a:pt x="360" y="177"/>
                </a:cubicBezTo>
                <a:cubicBezTo>
                  <a:pt x="360" y="204"/>
                  <a:pt x="332" y="232"/>
                  <a:pt x="304" y="232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Lato Light"/>
              <a:ea typeface="+mn-ea"/>
              <a:cs typeface="+mn-cs"/>
            </a:endParaRPr>
          </a:p>
        </p:txBody>
      </p:sp>
      <p:sp>
        <p:nvSpPr>
          <p:cNvPr id="15" name="Freeform 150"/>
          <p:cNvSpPr>
            <a:spLocks noChangeArrowheads="1"/>
          </p:cNvSpPr>
          <p:nvPr/>
        </p:nvSpPr>
        <p:spPr bwMode="auto">
          <a:xfrm>
            <a:off x="6084046" y="2364346"/>
            <a:ext cx="843885" cy="794453"/>
          </a:xfrm>
          <a:custGeom>
            <a:avLst/>
            <a:gdLst>
              <a:gd name="T0" fmla="*/ 494 w 601"/>
              <a:gd name="T1" fmla="*/ 565 h 566"/>
              <a:gd name="T2" fmla="*/ 494 w 601"/>
              <a:gd name="T3" fmla="*/ 565 h 566"/>
              <a:gd name="T4" fmla="*/ 466 w 601"/>
              <a:gd name="T5" fmla="*/ 536 h 566"/>
              <a:gd name="T6" fmla="*/ 565 w 601"/>
              <a:gd name="T7" fmla="*/ 283 h 566"/>
              <a:gd name="T8" fmla="*/ 466 w 601"/>
              <a:gd name="T9" fmla="*/ 28 h 566"/>
              <a:gd name="T10" fmla="*/ 494 w 601"/>
              <a:gd name="T11" fmla="*/ 0 h 566"/>
              <a:gd name="T12" fmla="*/ 600 w 601"/>
              <a:gd name="T13" fmla="*/ 283 h 566"/>
              <a:gd name="T14" fmla="*/ 494 w 601"/>
              <a:gd name="T15" fmla="*/ 565 h 566"/>
              <a:gd name="T16" fmla="*/ 424 w 601"/>
              <a:gd name="T17" fmla="*/ 487 h 566"/>
              <a:gd name="T18" fmla="*/ 424 w 601"/>
              <a:gd name="T19" fmla="*/ 487 h 566"/>
              <a:gd name="T20" fmla="*/ 395 w 601"/>
              <a:gd name="T21" fmla="*/ 459 h 566"/>
              <a:gd name="T22" fmla="*/ 459 w 601"/>
              <a:gd name="T23" fmla="*/ 283 h 566"/>
              <a:gd name="T24" fmla="*/ 395 w 601"/>
              <a:gd name="T25" fmla="*/ 106 h 566"/>
              <a:gd name="T26" fmla="*/ 424 w 601"/>
              <a:gd name="T27" fmla="*/ 78 h 566"/>
              <a:gd name="T28" fmla="*/ 501 w 601"/>
              <a:gd name="T29" fmla="*/ 283 h 566"/>
              <a:gd name="T30" fmla="*/ 424 w 601"/>
              <a:gd name="T31" fmla="*/ 487 h 566"/>
              <a:gd name="T32" fmla="*/ 346 w 601"/>
              <a:gd name="T33" fmla="*/ 416 h 566"/>
              <a:gd name="T34" fmla="*/ 346 w 601"/>
              <a:gd name="T35" fmla="*/ 416 h 566"/>
              <a:gd name="T36" fmla="*/ 318 w 601"/>
              <a:gd name="T37" fmla="*/ 388 h 566"/>
              <a:gd name="T38" fmla="*/ 360 w 601"/>
              <a:gd name="T39" fmla="*/ 283 h 566"/>
              <a:gd name="T40" fmla="*/ 318 w 601"/>
              <a:gd name="T41" fmla="*/ 177 h 566"/>
              <a:gd name="T42" fmla="*/ 346 w 601"/>
              <a:gd name="T43" fmla="*/ 149 h 566"/>
              <a:gd name="T44" fmla="*/ 395 w 601"/>
              <a:gd name="T45" fmla="*/ 283 h 566"/>
              <a:gd name="T46" fmla="*/ 346 w 601"/>
              <a:gd name="T47" fmla="*/ 416 h 566"/>
              <a:gd name="T48" fmla="*/ 233 w 601"/>
              <a:gd name="T49" fmla="*/ 430 h 566"/>
              <a:gd name="T50" fmla="*/ 233 w 601"/>
              <a:gd name="T51" fmla="*/ 430 h 566"/>
              <a:gd name="T52" fmla="*/ 219 w 601"/>
              <a:gd name="T53" fmla="*/ 430 h 566"/>
              <a:gd name="T54" fmla="*/ 219 w 601"/>
              <a:gd name="T55" fmla="*/ 430 h 566"/>
              <a:gd name="T56" fmla="*/ 120 w 601"/>
              <a:gd name="T57" fmla="*/ 360 h 566"/>
              <a:gd name="T58" fmla="*/ 28 w 601"/>
              <a:gd name="T59" fmla="*/ 360 h 566"/>
              <a:gd name="T60" fmla="*/ 0 w 601"/>
              <a:gd name="T61" fmla="*/ 331 h 566"/>
              <a:gd name="T62" fmla="*/ 0 w 601"/>
              <a:gd name="T63" fmla="*/ 233 h 566"/>
              <a:gd name="T64" fmla="*/ 28 w 601"/>
              <a:gd name="T65" fmla="*/ 205 h 566"/>
              <a:gd name="T66" fmla="*/ 28 w 601"/>
              <a:gd name="T67" fmla="*/ 205 h 566"/>
              <a:gd name="T68" fmla="*/ 120 w 601"/>
              <a:gd name="T69" fmla="*/ 205 h 566"/>
              <a:gd name="T70" fmla="*/ 219 w 601"/>
              <a:gd name="T71" fmla="*/ 128 h 566"/>
              <a:gd name="T72" fmla="*/ 219 w 601"/>
              <a:gd name="T73" fmla="*/ 128 h 566"/>
              <a:gd name="T74" fmla="*/ 233 w 601"/>
              <a:gd name="T75" fmla="*/ 120 h 566"/>
              <a:gd name="T76" fmla="*/ 261 w 601"/>
              <a:gd name="T77" fmla="*/ 149 h 566"/>
              <a:gd name="T78" fmla="*/ 261 w 601"/>
              <a:gd name="T79" fmla="*/ 233 h 566"/>
              <a:gd name="T80" fmla="*/ 261 w 601"/>
              <a:gd name="T81" fmla="*/ 303 h 566"/>
              <a:gd name="T82" fmla="*/ 261 w 601"/>
              <a:gd name="T83" fmla="*/ 331 h 566"/>
              <a:gd name="T84" fmla="*/ 261 w 601"/>
              <a:gd name="T85" fmla="*/ 360 h 566"/>
              <a:gd name="T86" fmla="*/ 261 w 601"/>
              <a:gd name="T87" fmla="*/ 402 h 566"/>
              <a:gd name="T88" fmla="*/ 233 w 601"/>
              <a:gd name="T89" fmla="*/ 430 h 5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601" h="566">
                <a:moveTo>
                  <a:pt x="494" y="565"/>
                </a:moveTo>
                <a:lnTo>
                  <a:pt x="494" y="565"/>
                </a:lnTo>
                <a:cubicBezTo>
                  <a:pt x="466" y="536"/>
                  <a:pt x="466" y="536"/>
                  <a:pt x="466" y="536"/>
                </a:cubicBezTo>
                <a:cubicBezTo>
                  <a:pt x="530" y="466"/>
                  <a:pt x="565" y="381"/>
                  <a:pt x="565" y="283"/>
                </a:cubicBezTo>
                <a:cubicBezTo>
                  <a:pt x="565" y="184"/>
                  <a:pt x="530" y="99"/>
                  <a:pt x="466" y="28"/>
                </a:cubicBezTo>
                <a:cubicBezTo>
                  <a:pt x="494" y="0"/>
                  <a:pt x="494" y="0"/>
                  <a:pt x="494" y="0"/>
                </a:cubicBezTo>
                <a:cubicBezTo>
                  <a:pt x="565" y="78"/>
                  <a:pt x="600" y="177"/>
                  <a:pt x="600" y="283"/>
                </a:cubicBezTo>
                <a:cubicBezTo>
                  <a:pt x="600" y="388"/>
                  <a:pt x="565" y="487"/>
                  <a:pt x="494" y="565"/>
                </a:cubicBezTo>
                <a:close/>
                <a:moveTo>
                  <a:pt x="424" y="487"/>
                </a:moveTo>
                <a:lnTo>
                  <a:pt x="424" y="487"/>
                </a:lnTo>
                <a:cubicBezTo>
                  <a:pt x="395" y="459"/>
                  <a:pt x="395" y="459"/>
                  <a:pt x="395" y="459"/>
                </a:cubicBezTo>
                <a:cubicBezTo>
                  <a:pt x="438" y="416"/>
                  <a:pt x="459" y="353"/>
                  <a:pt x="459" y="283"/>
                </a:cubicBezTo>
                <a:cubicBezTo>
                  <a:pt x="459" y="212"/>
                  <a:pt x="438" y="149"/>
                  <a:pt x="395" y="106"/>
                </a:cubicBezTo>
                <a:cubicBezTo>
                  <a:pt x="424" y="78"/>
                  <a:pt x="424" y="78"/>
                  <a:pt x="424" y="78"/>
                </a:cubicBezTo>
                <a:cubicBezTo>
                  <a:pt x="466" y="135"/>
                  <a:pt x="501" y="205"/>
                  <a:pt x="501" y="283"/>
                </a:cubicBezTo>
                <a:cubicBezTo>
                  <a:pt x="501" y="360"/>
                  <a:pt x="466" y="430"/>
                  <a:pt x="424" y="487"/>
                </a:cubicBezTo>
                <a:close/>
                <a:moveTo>
                  <a:pt x="346" y="416"/>
                </a:moveTo>
                <a:lnTo>
                  <a:pt x="346" y="416"/>
                </a:lnTo>
                <a:cubicBezTo>
                  <a:pt x="318" y="388"/>
                  <a:pt x="318" y="388"/>
                  <a:pt x="318" y="388"/>
                </a:cubicBezTo>
                <a:cubicBezTo>
                  <a:pt x="346" y="360"/>
                  <a:pt x="360" y="324"/>
                  <a:pt x="360" y="283"/>
                </a:cubicBezTo>
                <a:cubicBezTo>
                  <a:pt x="360" y="241"/>
                  <a:pt x="346" y="205"/>
                  <a:pt x="318" y="177"/>
                </a:cubicBezTo>
                <a:cubicBezTo>
                  <a:pt x="346" y="149"/>
                  <a:pt x="346" y="149"/>
                  <a:pt x="346" y="149"/>
                </a:cubicBezTo>
                <a:cubicBezTo>
                  <a:pt x="374" y="184"/>
                  <a:pt x="395" y="233"/>
                  <a:pt x="395" y="283"/>
                </a:cubicBezTo>
                <a:cubicBezTo>
                  <a:pt x="395" y="331"/>
                  <a:pt x="374" y="381"/>
                  <a:pt x="346" y="416"/>
                </a:cubicBezTo>
                <a:close/>
                <a:moveTo>
                  <a:pt x="233" y="430"/>
                </a:moveTo>
                <a:lnTo>
                  <a:pt x="233" y="430"/>
                </a:lnTo>
                <a:cubicBezTo>
                  <a:pt x="226" y="430"/>
                  <a:pt x="226" y="430"/>
                  <a:pt x="219" y="430"/>
                </a:cubicBezTo>
                <a:lnTo>
                  <a:pt x="219" y="430"/>
                </a:lnTo>
                <a:cubicBezTo>
                  <a:pt x="120" y="360"/>
                  <a:pt x="120" y="360"/>
                  <a:pt x="120" y="360"/>
                </a:cubicBezTo>
                <a:cubicBezTo>
                  <a:pt x="28" y="360"/>
                  <a:pt x="28" y="360"/>
                  <a:pt x="28" y="360"/>
                </a:cubicBezTo>
                <a:cubicBezTo>
                  <a:pt x="14" y="360"/>
                  <a:pt x="0" y="345"/>
                  <a:pt x="0" y="331"/>
                </a:cubicBezTo>
                <a:cubicBezTo>
                  <a:pt x="0" y="233"/>
                  <a:pt x="0" y="233"/>
                  <a:pt x="0" y="233"/>
                </a:cubicBezTo>
                <a:cubicBezTo>
                  <a:pt x="0" y="219"/>
                  <a:pt x="14" y="205"/>
                  <a:pt x="28" y="205"/>
                </a:cubicBezTo>
                <a:lnTo>
                  <a:pt x="28" y="205"/>
                </a:lnTo>
                <a:cubicBezTo>
                  <a:pt x="120" y="205"/>
                  <a:pt x="120" y="205"/>
                  <a:pt x="120" y="205"/>
                </a:cubicBezTo>
                <a:cubicBezTo>
                  <a:pt x="219" y="128"/>
                  <a:pt x="219" y="128"/>
                  <a:pt x="219" y="128"/>
                </a:cubicBezTo>
                <a:lnTo>
                  <a:pt x="219" y="128"/>
                </a:lnTo>
                <a:cubicBezTo>
                  <a:pt x="226" y="128"/>
                  <a:pt x="226" y="120"/>
                  <a:pt x="233" y="120"/>
                </a:cubicBezTo>
                <a:cubicBezTo>
                  <a:pt x="254" y="120"/>
                  <a:pt x="261" y="135"/>
                  <a:pt x="261" y="149"/>
                </a:cubicBezTo>
                <a:cubicBezTo>
                  <a:pt x="261" y="233"/>
                  <a:pt x="261" y="233"/>
                  <a:pt x="261" y="233"/>
                </a:cubicBezTo>
                <a:cubicBezTo>
                  <a:pt x="261" y="303"/>
                  <a:pt x="261" y="303"/>
                  <a:pt x="261" y="303"/>
                </a:cubicBezTo>
                <a:cubicBezTo>
                  <a:pt x="261" y="331"/>
                  <a:pt x="261" y="331"/>
                  <a:pt x="261" y="331"/>
                </a:cubicBezTo>
                <a:cubicBezTo>
                  <a:pt x="261" y="360"/>
                  <a:pt x="261" y="360"/>
                  <a:pt x="261" y="360"/>
                </a:cubicBezTo>
                <a:cubicBezTo>
                  <a:pt x="261" y="402"/>
                  <a:pt x="261" y="402"/>
                  <a:pt x="261" y="402"/>
                </a:cubicBezTo>
                <a:cubicBezTo>
                  <a:pt x="261" y="423"/>
                  <a:pt x="254" y="430"/>
                  <a:pt x="233" y="43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Lato Light"/>
              <a:ea typeface="+mn-ea"/>
              <a:cs typeface="+mn-cs"/>
            </a:endParaRPr>
          </a:p>
        </p:txBody>
      </p:sp>
      <p:sp>
        <p:nvSpPr>
          <p:cNvPr id="2" name="Rounded Rectangular Callout 1"/>
          <p:cNvSpPr/>
          <p:nvPr/>
        </p:nvSpPr>
        <p:spPr>
          <a:xfrm>
            <a:off x="5656010" y="2135646"/>
            <a:ext cx="4488975" cy="2655932"/>
          </a:xfrm>
          <a:prstGeom prst="wedgeRoundRectCallout">
            <a:avLst>
              <a:gd name="adj1" fmla="val -56017"/>
              <a:gd name="adj2" fmla="val 65630"/>
              <a:gd name="adj3" fmla="val 16667"/>
            </a:avLst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6" name="TextBox 15"/>
          <p:cNvSpPr txBox="1"/>
          <p:nvPr/>
        </p:nvSpPr>
        <p:spPr>
          <a:xfrm>
            <a:off x="5859603" y="3268744"/>
            <a:ext cx="406310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latin typeface="+mj-lt"/>
              </a:rPr>
              <a:t>He’s Thanh</a:t>
            </a:r>
            <a:endParaRPr lang="vi-VN" sz="60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08248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8346994" y="6279436"/>
            <a:ext cx="4424516" cy="1107996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" name="Rectangle 2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pic>
        <p:nvPicPr>
          <p:cNvPr id="6" name="Picture 2" descr="Kết quả hình ảnh cho blind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7787" y="5852159"/>
            <a:ext cx="4419600" cy="609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loud Callout 6"/>
          <p:cNvSpPr/>
          <p:nvPr/>
        </p:nvSpPr>
        <p:spPr>
          <a:xfrm>
            <a:off x="4819014" y="1869351"/>
            <a:ext cx="7586346" cy="3982808"/>
          </a:xfrm>
          <a:prstGeom prst="cloudCallout">
            <a:avLst>
              <a:gd name="adj1" fmla="val -34804"/>
              <a:gd name="adj2" fmla="val 50255"/>
            </a:avLst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9" name="TextBox 8"/>
          <p:cNvSpPr txBox="1"/>
          <p:nvPr/>
        </p:nvSpPr>
        <p:spPr>
          <a:xfrm>
            <a:off x="4090064" y="12344400"/>
            <a:ext cx="35661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>
                <a:latin typeface="+mj-lt"/>
              </a:rPr>
              <a:t>Mr. Son</a:t>
            </a:r>
            <a:endParaRPr lang="vi-VN" sz="6000" dirty="0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873144" y="3167218"/>
            <a:ext cx="613204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 smtClean="0">
                <a:latin typeface="+mj-lt"/>
              </a:rPr>
              <a:t>Oh, it’s Thanh !</a:t>
            </a:r>
            <a:endParaRPr lang="en-US" sz="4800" dirty="0" smtClean="0">
              <a:latin typeface="+mj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3205705" y="6279436"/>
            <a:ext cx="1002157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 smtClean="0">
                <a:latin typeface="+mj-lt"/>
              </a:rPr>
              <a:t>But still, he is not so sure.</a:t>
            </a:r>
            <a:endParaRPr lang="en-US" sz="4800" dirty="0" smtClean="0">
              <a:latin typeface="+mj-lt"/>
            </a:endParaRPr>
          </a:p>
        </p:txBody>
      </p:sp>
      <p:sp>
        <p:nvSpPr>
          <p:cNvPr id="14" name="Rectangle 1"/>
          <p:cNvSpPr>
            <a:spLocks/>
          </p:cNvSpPr>
          <p:nvPr/>
        </p:nvSpPr>
        <p:spPr bwMode="auto">
          <a:xfrm>
            <a:off x="1675274" y="1108042"/>
            <a:ext cx="4642296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Our Approach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6535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4318490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5800" dirty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Our </a:t>
            </a:r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Proposal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71993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4318490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Our Proposal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8077" y="3701827"/>
            <a:ext cx="5277531" cy="115298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3602240" y="4885293"/>
            <a:ext cx="26292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 smtClean="0">
                <a:latin typeface="+mj-lt"/>
              </a:rPr>
              <a:t>System</a:t>
            </a:r>
            <a:endParaRPr lang="vi-VN" sz="5400" dirty="0">
              <a:latin typeface="+mj-lt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00944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4318490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Our Proposal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8077" y="3701827"/>
            <a:ext cx="5277531" cy="115298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3602240" y="4885293"/>
            <a:ext cx="26292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 smtClean="0">
                <a:latin typeface="+mj-lt"/>
              </a:rPr>
              <a:t>System</a:t>
            </a:r>
            <a:endParaRPr lang="vi-VN" sz="5400" dirty="0">
              <a:latin typeface="+mj-lt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8031764" y="4278320"/>
            <a:ext cx="207264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0580560" y="3308824"/>
            <a:ext cx="3169920" cy="1938992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atin typeface="+mj-lt"/>
              </a:rPr>
              <a:t>Detect </a:t>
            </a:r>
            <a:r>
              <a:rPr lang="en-US" sz="6000" dirty="0" smtClean="0">
                <a:latin typeface="+mj-lt"/>
              </a:rPr>
              <a:t>Person </a:t>
            </a:r>
            <a:endParaRPr lang="vi-VN" sz="6000" dirty="0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32223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4318490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Our Proposal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8077" y="3701827"/>
            <a:ext cx="5277531" cy="115298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3602240" y="4885293"/>
            <a:ext cx="26292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 smtClean="0">
                <a:latin typeface="+mj-lt"/>
              </a:rPr>
              <a:t>System</a:t>
            </a:r>
            <a:endParaRPr lang="vi-VN" sz="5400" dirty="0">
              <a:latin typeface="+mj-lt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8031764" y="4278320"/>
            <a:ext cx="207264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0580560" y="3308824"/>
            <a:ext cx="3169920" cy="1938992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atin typeface="+mj-lt"/>
              </a:rPr>
              <a:t>Detect </a:t>
            </a:r>
            <a:r>
              <a:rPr lang="en-US" sz="6000" dirty="0" smtClean="0">
                <a:latin typeface="+mj-lt"/>
              </a:rPr>
              <a:t>Person </a:t>
            </a:r>
            <a:endParaRPr lang="vi-VN" sz="6000" dirty="0">
              <a:latin typeface="+mj-lt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14188724" y="4278320"/>
            <a:ext cx="207264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6775432" y="2847159"/>
            <a:ext cx="5056340" cy="2862322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latin typeface="+mj-lt"/>
              </a:rPr>
              <a:t>Describe the Person back to the blind</a:t>
            </a:r>
            <a:endParaRPr lang="vi-VN" sz="6000" dirty="0">
              <a:latin typeface="+mj-l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73107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4318490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Our Proposal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8077" y="3701827"/>
            <a:ext cx="5277531" cy="115298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3602240" y="4885293"/>
            <a:ext cx="26292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 smtClean="0">
                <a:latin typeface="+mj-lt"/>
              </a:rPr>
              <a:t>System</a:t>
            </a:r>
            <a:endParaRPr lang="vi-VN" sz="5400" dirty="0">
              <a:latin typeface="+mj-lt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8031764" y="4278320"/>
            <a:ext cx="207264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0580560" y="3308824"/>
            <a:ext cx="3169920" cy="1938992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atin typeface="+mj-lt"/>
              </a:rPr>
              <a:t>Detect </a:t>
            </a:r>
            <a:r>
              <a:rPr lang="en-US" sz="6000" dirty="0" smtClean="0">
                <a:latin typeface="+mj-lt"/>
              </a:rPr>
              <a:t>Person </a:t>
            </a:r>
            <a:endParaRPr lang="vi-VN" sz="6000" dirty="0">
              <a:latin typeface="+mj-lt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14188724" y="4278320"/>
            <a:ext cx="207264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6775432" y="2847159"/>
            <a:ext cx="5056340" cy="2862322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latin typeface="+mj-lt"/>
              </a:rPr>
              <a:t>Describe the Person back to the blind</a:t>
            </a:r>
            <a:endParaRPr lang="vi-VN" sz="6000" dirty="0">
              <a:latin typeface="+mj-lt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19303602" y="6109748"/>
            <a:ext cx="0" cy="207001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6207001" y="8580027"/>
            <a:ext cx="6193202" cy="2862322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latin typeface="+mj-lt"/>
              </a:rPr>
              <a:t>The blind know who is the Person calling them</a:t>
            </a:r>
            <a:endParaRPr lang="vi-VN" sz="6000" dirty="0">
              <a:latin typeface="+mj-l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99432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4318490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Our Proposal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8077" y="3701827"/>
            <a:ext cx="5277531" cy="115298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3602240" y="4885293"/>
            <a:ext cx="26292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 smtClean="0">
                <a:latin typeface="+mj-lt"/>
              </a:rPr>
              <a:t>System</a:t>
            </a:r>
            <a:endParaRPr lang="vi-VN" sz="5400" dirty="0">
              <a:latin typeface="+mj-lt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8031764" y="4278320"/>
            <a:ext cx="207264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0580560" y="3308824"/>
            <a:ext cx="3169920" cy="1938992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latin typeface="+mj-lt"/>
              </a:rPr>
              <a:t>Detect Person </a:t>
            </a:r>
            <a:endParaRPr lang="vi-VN" sz="6000" dirty="0">
              <a:latin typeface="+mj-lt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14188724" y="4278320"/>
            <a:ext cx="207264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6775432" y="2847159"/>
            <a:ext cx="5056340" cy="2862322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latin typeface="+mj-lt"/>
              </a:rPr>
              <a:t>Describe the Person back to the blind</a:t>
            </a:r>
            <a:endParaRPr lang="vi-VN" sz="6000" dirty="0">
              <a:latin typeface="+mj-lt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19303602" y="6109748"/>
            <a:ext cx="0" cy="207001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6207001" y="8580027"/>
            <a:ext cx="6193202" cy="2862322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latin typeface="+mj-lt"/>
              </a:rPr>
              <a:t>The blind know who is the Person calling them</a:t>
            </a:r>
            <a:endParaRPr lang="vi-VN" sz="6000" dirty="0">
              <a:latin typeface="+mj-lt"/>
            </a:endParaRPr>
          </a:p>
        </p:txBody>
      </p:sp>
      <p:cxnSp>
        <p:nvCxnSpPr>
          <p:cNvPr id="19" name="Straight Arrow Connector 18"/>
          <p:cNvCxnSpPr/>
          <p:nvPr/>
        </p:nvCxnSpPr>
        <p:spPr>
          <a:xfrm flipH="1">
            <a:off x="12822886" y="10224548"/>
            <a:ext cx="273167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516879" y="8793387"/>
            <a:ext cx="6800857" cy="2862322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latin typeface="+mj-lt"/>
              </a:rPr>
              <a:t>User can now greeting the person properly</a:t>
            </a:r>
            <a:endParaRPr lang="vi-VN" sz="6000" dirty="0">
              <a:latin typeface="+mj-l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22830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7133363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How can we do that ?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11522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Line 5"/>
          <p:cNvSpPr>
            <a:spLocks noChangeShapeType="1"/>
          </p:cNvSpPr>
          <p:nvPr/>
        </p:nvSpPr>
        <p:spPr bwMode="auto">
          <a:xfrm>
            <a:off x="1493979" y="-174836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243797" tIns="121899" rIns="243797" bIns="121899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" name="Line 6"/>
          <p:cNvSpPr>
            <a:spLocks noChangeShapeType="1"/>
          </p:cNvSpPr>
          <p:nvPr/>
        </p:nvSpPr>
        <p:spPr bwMode="auto">
          <a:xfrm>
            <a:off x="1493979" y="-174836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243797" tIns="121899" rIns="243797" bIns="121899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746250" y="6034771"/>
            <a:ext cx="9845982" cy="1791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3800" b="1" smtClean="0">
                <a:solidFill>
                  <a:schemeClr val="bg1"/>
                </a:solidFill>
                <a:latin typeface="Lato Regular"/>
                <a:cs typeface="Lato Regular"/>
              </a:rPr>
              <a:t>Introduction</a:t>
            </a:r>
            <a:endParaRPr lang="en-US" sz="13800" b="1">
              <a:solidFill>
                <a:schemeClr val="bg1"/>
              </a:solidFill>
              <a:latin typeface="Lato Regular"/>
              <a:cs typeface="Lato Regular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326924" y="5316900"/>
            <a:ext cx="141940" cy="32270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>
              <a:latin typeface="Lato Light"/>
            </a:endParaRPr>
          </a:p>
        </p:txBody>
      </p:sp>
      <p:sp>
        <p:nvSpPr>
          <p:cNvPr id="14" name="Freeform 13"/>
          <p:cNvSpPr/>
          <p:nvPr/>
        </p:nvSpPr>
        <p:spPr>
          <a:xfrm flipH="1">
            <a:off x="-1" y="0"/>
            <a:ext cx="15266811" cy="13719380"/>
          </a:xfrm>
          <a:custGeom>
            <a:avLst/>
            <a:gdLst>
              <a:gd name="connsiteX0" fmla="*/ 2483124 w 5460510"/>
              <a:gd name="connsiteY0" fmla="*/ 0 h 5143500"/>
              <a:gd name="connsiteX1" fmla="*/ 3448297 w 5460510"/>
              <a:gd name="connsiteY1" fmla="*/ 0 h 5143500"/>
              <a:gd name="connsiteX2" fmla="*/ 4717679 w 5460510"/>
              <a:gd name="connsiteY2" fmla="*/ 0 h 5143500"/>
              <a:gd name="connsiteX3" fmla="*/ 4741319 w 5460510"/>
              <a:gd name="connsiteY3" fmla="*/ 0 h 5143500"/>
              <a:gd name="connsiteX4" fmla="*/ 5318193 w 5460510"/>
              <a:gd name="connsiteY4" fmla="*/ 0 h 5143500"/>
              <a:gd name="connsiteX5" fmla="*/ 5460510 w 5460510"/>
              <a:gd name="connsiteY5" fmla="*/ 0 h 5143500"/>
              <a:gd name="connsiteX6" fmla="*/ 5460510 w 5460510"/>
              <a:gd name="connsiteY6" fmla="*/ 5143500 h 5143500"/>
              <a:gd name="connsiteX7" fmla="*/ 5318193 w 5460510"/>
              <a:gd name="connsiteY7" fmla="*/ 5143500 h 5143500"/>
              <a:gd name="connsiteX8" fmla="*/ 4741319 w 5460510"/>
              <a:gd name="connsiteY8" fmla="*/ 5143500 h 5143500"/>
              <a:gd name="connsiteX9" fmla="*/ 4717679 w 5460510"/>
              <a:gd name="connsiteY9" fmla="*/ 5143500 h 5143500"/>
              <a:gd name="connsiteX10" fmla="*/ 3448297 w 5460510"/>
              <a:gd name="connsiteY10" fmla="*/ 5143500 h 5143500"/>
              <a:gd name="connsiteX11" fmla="*/ 0 w 5460510"/>
              <a:gd name="connsiteY11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460510" h="5143500">
                <a:moveTo>
                  <a:pt x="2483124" y="0"/>
                </a:moveTo>
                <a:lnTo>
                  <a:pt x="3448297" y="0"/>
                </a:lnTo>
                <a:lnTo>
                  <a:pt x="4717679" y="0"/>
                </a:lnTo>
                <a:lnTo>
                  <a:pt x="4741319" y="0"/>
                </a:lnTo>
                <a:lnTo>
                  <a:pt x="5318193" y="0"/>
                </a:lnTo>
                <a:lnTo>
                  <a:pt x="5460510" y="0"/>
                </a:lnTo>
                <a:lnTo>
                  <a:pt x="5460510" y="5143500"/>
                </a:lnTo>
                <a:lnTo>
                  <a:pt x="5318193" y="5143500"/>
                </a:lnTo>
                <a:lnTo>
                  <a:pt x="4741319" y="5143500"/>
                </a:lnTo>
                <a:lnTo>
                  <a:pt x="4717679" y="5143500"/>
                </a:lnTo>
                <a:lnTo>
                  <a:pt x="3448297" y="5143500"/>
                </a:lnTo>
                <a:lnTo>
                  <a:pt x="0" y="5143500"/>
                </a:lnTo>
                <a:close/>
              </a:path>
            </a:pathLst>
          </a:custGeom>
          <a:solidFill>
            <a:schemeClr val="accent2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1825493" y="6337314"/>
            <a:ext cx="8881836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1500" b="1" dirty="0" smtClean="0">
                <a:solidFill>
                  <a:schemeClr val="bg1"/>
                </a:solidFill>
                <a:latin typeface="Lato Regular"/>
                <a:cs typeface="Lato Regular"/>
              </a:rPr>
              <a:t>Introduction</a:t>
            </a:r>
            <a:endParaRPr lang="en-US" sz="11500" b="1" dirty="0">
              <a:solidFill>
                <a:schemeClr val="bg1"/>
              </a:solidFill>
              <a:latin typeface="Lato Regular"/>
              <a:cs typeface="Lato Regular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326924" y="5294620"/>
            <a:ext cx="141940" cy="32270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>
              <a:latin typeface="Lato Light"/>
            </a:endParaRPr>
          </a:p>
        </p:txBody>
      </p:sp>
    </p:spTree>
    <p:extLst>
      <p:ext uri="{BB962C8B-B14F-4D97-AF65-F5344CB8AC3E}">
        <p14:creationId xmlns:p14="http://schemas.microsoft.com/office/powerpoint/2010/main" val="24802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7133363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How can we do that ?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372" y="3973742"/>
            <a:ext cx="1828800" cy="18288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804419" y="5588915"/>
            <a:ext cx="26292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Device Camera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9357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7133363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How can we do that ?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372" y="3973742"/>
            <a:ext cx="1828800" cy="18288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804419" y="5588915"/>
            <a:ext cx="26292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Device Camera</a:t>
            </a:r>
            <a:endParaRPr lang="vi-VN" dirty="0">
              <a:latin typeface="+mj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925053" y="8181474"/>
            <a:ext cx="440355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>
                <a:latin typeface="+mj-lt"/>
              </a:rPr>
              <a:t>Capture picture of the Person</a:t>
            </a:r>
            <a:endParaRPr lang="vi-VN" sz="4800" dirty="0">
              <a:latin typeface="+mj-lt"/>
            </a:endParaRPr>
          </a:p>
        </p:txBody>
      </p:sp>
      <p:cxnSp>
        <p:nvCxnSpPr>
          <p:cNvPr id="9" name="Straight Arrow Connector 8"/>
          <p:cNvCxnSpPr>
            <a:stCxn id="7" idx="2"/>
            <a:endCxn id="2" idx="0"/>
          </p:cNvCxnSpPr>
          <p:nvPr/>
        </p:nvCxnSpPr>
        <p:spPr>
          <a:xfrm>
            <a:off x="4119021" y="6789244"/>
            <a:ext cx="7811" cy="139223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3174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7133363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How can we do that ?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372" y="3973742"/>
            <a:ext cx="1828800" cy="18288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804419" y="5588915"/>
            <a:ext cx="26292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Device Camera</a:t>
            </a:r>
            <a:endParaRPr lang="vi-VN" dirty="0">
              <a:latin typeface="+mj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925053" y="8181474"/>
            <a:ext cx="440355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>
                <a:latin typeface="+mj-lt"/>
              </a:rPr>
              <a:t>Capture picture of the Person</a:t>
            </a:r>
            <a:endParaRPr lang="vi-VN" sz="4800" dirty="0">
              <a:latin typeface="+mj-lt"/>
            </a:endParaRPr>
          </a:p>
        </p:txBody>
      </p:sp>
      <p:cxnSp>
        <p:nvCxnSpPr>
          <p:cNvPr id="9" name="Straight Arrow Connector 8"/>
          <p:cNvCxnSpPr>
            <a:stCxn id="7" idx="2"/>
            <a:endCxn id="2" idx="0"/>
          </p:cNvCxnSpPr>
          <p:nvPr/>
        </p:nvCxnSpPr>
        <p:spPr>
          <a:xfrm>
            <a:off x="4119021" y="6789244"/>
            <a:ext cx="7811" cy="139223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0371" y="4430643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1" name="TextBox 10"/>
          <p:cNvSpPr txBox="1"/>
          <p:nvPr/>
        </p:nvSpPr>
        <p:spPr>
          <a:xfrm>
            <a:off x="10192452" y="5441534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03105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7133363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How can we do that ?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372" y="3973742"/>
            <a:ext cx="1828800" cy="18288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804419" y="5588915"/>
            <a:ext cx="26292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Device Camera</a:t>
            </a:r>
            <a:endParaRPr lang="vi-VN" dirty="0">
              <a:latin typeface="+mj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925053" y="8181474"/>
            <a:ext cx="440355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>
                <a:latin typeface="+mj-lt"/>
              </a:rPr>
              <a:t>Capture picture of the Person</a:t>
            </a:r>
            <a:endParaRPr lang="vi-VN" sz="4800" dirty="0">
              <a:latin typeface="+mj-lt"/>
            </a:endParaRPr>
          </a:p>
        </p:txBody>
      </p:sp>
      <p:cxnSp>
        <p:nvCxnSpPr>
          <p:cNvPr id="9" name="Straight Arrow Connector 8"/>
          <p:cNvCxnSpPr>
            <a:stCxn id="7" idx="2"/>
            <a:endCxn id="2" idx="0"/>
          </p:cNvCxnSpPr>
          <p:nvPr/>
        </p:nvCxnSpPr>
        <p:spPr>
          <a:xfrm>
            <a:off x="4119021" y="6789244"/>
            <a:ext cx="7811" cy="139223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0371" y="4430643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1" name="TextBox 10"/>
          <p:cNvSpPr txBox="1"/>
          <p:nvPr/>
        </p:nvSpPr>
        <p:spPr>
          <a:xfrm>
            <a:off x="10192452" y="5441534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305274" y="8181474"/>
            <a:ext cx="44035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>
                <a:latin typeface="+mj-lt"/>
              </a:rPr>
              <a:t>Process</a:t>
            </a:r>
            <a:endParaRPr lang="vi-VN" sz="4800" dirty="0">
              <a:latin typeface="+mj-lt"/>
            </a:endParaRPr>
          </a:p>
        </p:txBody>
      </p:sp>
      <p:cxnSp>
        <p:nvCxnSpPr>
          <p:cNvPr id="13" name="Straight Arrow Connector 12"/>
          <p:cNvCxnSpPr>
            <a:stCxn id="11" idx="2"/>
            <a:endCxn id="12" idx="0"/>
          </p:cNvCxnSpPr>
          <p:nvPr/>
        </p:nvCxnSpPr>
        <p:spPr>
          <a:xfrm flipH="1">
            <a:off x="11507053" y="6087865"/>
            <a:ext cx="1" cy="209360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1781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7133363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How can we do that ?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372" y="3973742"/>
            <a:ext cx="1828800" cy="18288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804419" y="5588915"/>
            <a:ext cx="26292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Device Camera</a:t>
            </a:r>
            <a:endParaRPr lang="vi-VN" dirty="0">
              <a:latin typeface="+mj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925053" y="8181474"/>
            <a:ext cx="440355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>
                <a:latin typeface="+mj-lt"/>
              </a:rPr>
              <a:t>Capture picture of the Person</a:t>
            </a:r>
            <a:endParaRPr lang="vi-VN" sz="4800" dirty="0">
              <a:latin typeface="+mj-lt"/>
            </a:endParaRPr>
          </a:p>
        </p:txBody>
      </p:sp>
      <p:cxnSp>
        <p:nvCxnSpPr>
          <p:cNvPr id="9" name="Straight Arrow Connector 8"/>
          <p:cNvCxnSpPr>
            <a:stCxn id="7" idx="2"/>
            <a:endCxn id="2" idx="0"/>
          </p:cNvCxnSpPr>
          <p:nvPr/>
        </p:nvCxnSpPr>
        <p:spPr>
          <a:xfrm>
            <a:off x="4119021" y="6789244"/>
            <a:ext cx="7811" cy="139223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0371" y="4430643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1" name="TextBox 10"/>
          <p:cNvSpPr txBox="1"/>
          <p:nvPr/>
        </p:nvSpPr>
        <p:spPr>
          <a:xfrm>
            <a:off x="10192452" y="5441534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305274" y="8181474"/>
            <a:ext cx="44035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>
                <a:latin typeface="+mj-lt"/>
              </a:rPr>
              <a:t>Process</a:t>
            </a:r>
            <a:endParaRPr lang="vi-VN" sz="4800" dirty="0">
              <a:latin typeface="+mj-lt"/>
            </a:endParaRPr>
          </a:p>
        </p:txBody>
      </p:sp>
      <p:cxnSp>
        <p:nvCxnSpPr>
          <p:cNvPr id="13" name="Straight Arrow Connector 12"/>
          <p:cNvCxnSpPr>
            <a:stCxn id="11" idx="2"/>
            <a:endCxn id="12" idx="0"/>
          </p:cNvCxnSpPr>
          <p:nvPr/>
        </p:nvCxnSpPr>
        <p:spPr>
          <a:xfrm flipH="1">
            <a:off x="11507053" y="6087865"/>
            <a:ext cx="1" cy="209360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20970" y="3400328"/>
            <a:ext cx="4667568" cy="2597433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7135976" y="6132454"/>
            <a:ext cx="58375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Image Recognizer 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97303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7133363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How can we do that ?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372" y="3973742"/>
            <a:ext cx="1828800" cy="18288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804419" y="5588915"/>
            <a:ext cx="26292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Device Camera</a:t>
            </a:r>
            <a:endParaRPr lang="vi-VN" dirty="0">
              <a:latin typeface="+mj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925053" y="8181474"/>
            <a:ext cx="440355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>
                <a:latin typeface="+mj-lt"/>
              </a:rPr>
              <a:t>Capture picture of the Person</a:t>
            </a:r>
            <a:endParaRPr lang="vi-VN" sz="4800" dirty="0">
              <a:latin typeface="+mj-lt"/>
            </a:endParaRPr>
          </a:p>
        </p:txBody>
      </p:sp>
      <p:cxnSp>
        <p:nvCxnSpPr>
          <p:cNvPr id="9" name="Straight Arrow Connector 8"/>
          <p:cNvCxnSpPr>
            <a:stCxn id="7" idx="2"/>
            <a:endCxn id="2" idx="0"/>
          </p:cNvCxnSpPr>
          <p:nvPr/>
        </p:nvCxnSpPr>
        <p:spPr>
          <a:xfrm>
            <a:off x="4119021" y="6789244"/>
            <a:ext cx="7811" cy="139223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0371" y="4430643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1" name="TextBox 10"/>
          <p:cNvSpPr txBox="1"/>
          <p:nvPr/>
        </p:nvSpPr>
        <p:spPr>
          <a:xfrm>
            <a:off x="10192452" y="5441534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305274" y="8181474"/>
            <a:ext cx="44035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>
                <a:latin typeface="+mj-lt"/>
              </a:rPr>
              <a:t>Process</a:t>
            </a:r>
            <a:endParaRPr lang="vi-VN" sz="4800" dirty="0">
              <a:latin typeface="+mj-lt"/>
            </a:endParaRPr>
          </a:p>
        </p:txBody>
      </p:sp>
      <p:cxnSp>
        <p:nvCxnSpPr>
          <p:cNvPr id="13" name="Straight Arrow Connector 12"/>
          <p:cNvCxnSpPr>
            <a:stCxn id="11" idx="2"/>
            <a:endCxn id="12" idx="0"/>
          </p:cNvCxnSpPr>
          <p:nvPr/>
        </p:nvCxnSpPr>
        <p:spPr>
          <a:xfrm flipH="1">
            <a:off x="11507053" y="6087865"/>
            <a:ext cx="1" cy="209360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20970" y="3400328"/>
            <a:ext cx="4667568" cy="2597433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7135976" y="8189858"/>
            <a:ext cx="55565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>
                <a:latin typeface="+mj-lt"/>
              </a:rPr>
              <a:t>Facial Identification</a:t>
            </a:r>
            <a:endParaRPr lang="vi-VN" sz="4800" dirty="0">
              <a:latin typeface="+mj-lt"/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20054754" y="6913478"/>
            <a:ext cx="0" cy="127638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7135976" y="6132454"/>
            <a:ext cx="58375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Image Recognizer 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01853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7133363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How can we do that ?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5274" y="2987040"/>
            <a:ext cx="1828800" cy="182880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3825524" y="3851600"/>
            <a:ext cx="406879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825524" y="2987040"/>
            <a:ext cx="4068796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j-lt"/>
              </a:rPr>
              <a:t>1. Capture Picture</a:t>
            </a:r>
            <a:endParaRPr lang="vi-VN" dirty="0">
              <a:latin typeface="+mj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96321" y="4602213"/>
            <a:ext cx="26292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Device Camera</a:t>
            </a:r>
            <a:endParaRPr lang="vi-VN" dirty="0">
              <a:latin typeface="+mj-lt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98" t="14584" r="16696" b="14644"/>
          <a:stretch/>
        </p:blipFill>
        <p:spPr>
          <a:xfrm>
            <a:off x="4825711" y="3948464"/>
            <a:ext cx="1917989" cy="2600160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25636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7133363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How can we do that ?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5274" y="2987040"/>
            <a:ext cx="1828800" cy="182880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3825524" y="3851600"/>
            <a:ext cx="406879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825524" y="2987040"/>
            <a:ext cx="4068796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j-lt"/>
              </a:rPr>
              <a:t>1. Capture Picture</a:t>
            </a:r>
            <a:endParaRPr lang="vi-VN" dirty="0">
              <a:latin typeface="+mj-lt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5770" y="3419752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2" name="TextBox 11"/>
          <p:cNvSpPr txBox="1"/>
          <p:nvPr/>
        </p:nvSpPr>
        <p:spPr>
          <a:xfrm>
            <a:off x="8877851" y="4430643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98" t="14584" r="16696" b="14644"/>
          <a:stretch/>
        </p:blipFill>
        <p:spPr>
          <a:xfrm>
            <a:off x="4825711" y="3948464"/>
            <a:ext cx="1917989" cy="260016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196321" y="4602213"/>
            <a:ext cx="26292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Device Camera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31847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7133363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How can we do that ?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5274" y="2987040"/>
            <a:ext cx="1828800" cy="182880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3825524" y="3851600"/>
            <a:ext cx="406879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825524" y="2987040"/>
            <a:ext cx="4068796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j-lt"/>
              </a:rPr>
              <a:t>1. Capture Picture</a:t>
            </a:r>
            <a:endParaRPr lang="vi-VN" dirty="0">
              <a:latin typeface="+mj-lt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5770" y="3419752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2" name="TextBox 11"/>
          <p:cNvSpPr txBox="1"/>
          <p:nvPr/>
        </p:nvSpPr>
        <p:spPr>
          <a:xfrm>
            <a:off x="8877851" y="4430643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98" t="14584" r="16696" b="14644"/>
          <a:stretch/>
        </p:blipFill>
        <p:spPr>
          <a:xfrm>
            <a:off x="4825711" y="3948464"/>
            <a:ext cx="1917989" cy="260016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20912" y="2552882"/>
            <a:ext cx="4667568" cy="2597433"/>
          </a:xfrm>
          <a:prstGeom prst="rect">
            <a:avLst/>
          </a:prstGeom>
        </p:spPr>
      </p:pic>
      <p:cxnSp>
        <p:nvCxnSpPr>
          <p:cNvPr id="17" name="Straight Arrow Connector 16"/>
          <p:cNvCxnSpPr/>
          <p:nvPr/>
        </p:nvCxnSpPr>
        <p:spPr>
          <a:xfrm>
            <a:off x="12867122" y="3403506"/>
            <a:ext cx="406879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2867122" y="2538946"/>
            <a:ext cx="4068796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2</a:t>
            </a:r>
            <a:r>
              <a:rPr lang="en-US" dirty="0" smtClean="0">
                <a:latin typeface="+mj-lt"/>
              </a:rPr>
              <a:t>. Send Image</a:t>
            </a:r>
            <a:endParaRPr lang="vi-VN" dirty="0">
              <a:latin typeface="+mj-lt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196321" y="4602213"/>
            <a:ext cx="26292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Device Camera</a:t>
            </a:r>
            <a:endParaRPr lang="vi-VN" dirty="0">
              <a:latin typeface="+mj-lt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6935918" y="5479376"/>
            <a:ext cx="58375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Image Recognizer 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64418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7133363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How can we do that ?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5274" y="2987040"/>
            <a:ext cx="1828800" cy="182880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3825524" y="3851600"/>
            <a:ext cx="406879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825524" y="2987040"/>
            <a:ext cx="4068796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j-lt"/>
              </a:rPr>
              <a:t>1. Capture Picture</a:t>
            </a:r>
            <a:endParaRPr lang="vi-VN" dirty="0">
              <a:latin typeface="+mj-lt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5770" y="3419752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2" name="TextBox 11"/>
          <p:cNvSpPr txBox="1"/>
          <p:nvPr/>
        </p:nvSpPr>
        <p:spPr>
          <a:xfrm>
            <a:off x="8877851" y="4430643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98" t="14584" r="16696" b="14644"/>
          <a:stretch/>
        </p:blipFill>
        <p:spPr>
          <a:xfrm>
            <a:off x="4825711" y="3948464"/>
            <a:ext cx="1917989" cy="260016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20912" y="2552882"/>
            <a:ext cx="4667568" cy="2597433"/>
          </a:xfrm>
          <a:prstGeom prst="rect">
            <a:avLst/>
          </a:prstGeom>
        </p:spPr>
      </p:pic>
      <p:cxnSp>
        <p:nvCxnSpPr>
          <p:cNvPr id="17" name="Straight Arrow Connector 16"/>
          <p:cNvCxnSpPr/>
          <p:nvPr/>
        </p:nvCxnSpPr>
        <p:spPr>
          <a:xfrm>
            <a:off x="12867122" y="3403506"/>
            <a:ext cx="406879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2867122" y="2538946"/>
            <a:ext cx="4068796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2</a:t>
            </a:r>
            <a:r>
              <a:rPr lang="en-US" dirty="0" smtClean="0">
                <a:latin typeface="+mj-lt"/>
              </a:rPr>
              <a:t>. Send Image</a:t>
            </a:r>
            <a:endParaRPr lang="vi-VN" dirty="0">
              <a:latin typeface="+mj-lt"/>
            </a:endParaRPr>
          </a:p>
        </p:txBody>
      </p:sp>
      <p:cxnSp>
        <p:nvCxnSpPr>
          <p:cNvPr id="19" name="Straight Arrow Connector 18"/>
          <p:cNvCxnSpPr/>
          <p:nvPr/>
        </p:nvCxnSpPr>
        <p:spPr>
          <a:xfrm flipH="1">
            <a:off x="12867122" y="4306534"/>
            <a:ext cx="406879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2867122" y="4495800"/>
            <a:ext cx="4068796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3</a:t>
            </a:r>
            <a:r>
              <a:rPr lang="en-US" dirty="0" smtClean="0">
                <a:latin typeface="+mj-lt"/>
              </a:rPr>
              <a:t>. Response Result</a:t>
            </a:r>
            <a:endParaRPr lang="vi-VN" dirty="0">
              <a:latin typeface="+mj-lt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196321" y="4602213"/>
            <a:ext cx="26292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Device Camera</a:t>
            </a:r>
            <a:endParaRPr lang="vi-VN" dirty="0">
              <a:latin typeface="+mj-lt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6935918" y="5479376"/>
            <a:ext cx="58375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Image Recognizer 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74891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705754" y="1108042"/>
            <a:ext cx="14859837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What problems that blind People face in life ?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05754" y="328687"/>
            <a:ext cx="803983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/>
              <a:t>Automatic Alternative Image Recognition to Voice</a:t>
            </a:r>
          </a:p>
        </p:txBody>
      </p:sp>
    </p:spTree>
    <p:extLst>
      <p:ext uri="{BB962C8B-B14F-4D97-AF65-F5344CB8AC3E}">
        <p14:creationId xmlns:p14="http://schemas.microsoft.com/office/powerpoint/2010/main" val="950065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7133363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How can we do that ?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5274" y="2987040"/>
            <a:ext cx="1828800" cy="182880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3825524" y="3851600"/>
            <a:ext cx="406879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825524" y="2987040"/>
            <a:ext cx="4068796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j-lt"/>
              </a:rPr>
              <a:t>1. Capture Picture</a:t>
            </a:r>
            <a:endParaRPr lang="vi-VN" dirty="0">
              <a:latin typeface="+mj-lt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5770" y="3419752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2" name="TextBox 11"/>
          <p:cNvSpPr txBox="1"/>
          <p:nvPr/>
        </p:nvSpPr>
        <p:spPr>
          <a:xfrm>
            <a:off x="8877851" y="4430643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98" t="14584" r="16696" b="14644"/>
          <a:stretch/>
        </p:blipFill>
        <p:spPr>
          <a:xfrm>
            <a:off x="4825711" y="3948464"/>
            <a:ext cx="1917989" cy="260016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20912" y="2552882"/>
            <a:ext cx="4667568" cy="2597433"/>
          </a:xfrm>
          <a:prstGeom prst="rect">
            <a:avLst/>
          </a:prstGeom>
        </p:spPr>
      </p:pic>
      <p:cxnSp>
        <p:nvCxnSpPr>
          <p:cNvPr id="17" name="Straight Arrow Connector 16"/>
          <p:cNvCxnSpPr/>
          <p:nvPr/>
        </p:nvCxnSpPr>
        <p:spPr>
          <a:xfrm>
            <a:off x="12867122" y="3403506"/>
            <a:ext cx="406879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2867122" y="2538946"/>
            <a:ext cx="4068796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2</a:t>
            </a:r>
            <a:r>
              <a:rPr lang="en-US" dirty="0" smtClean="0">
                <a:latin typeface="+mj-lt"/>
              </a:rPr>
              <a:t>. Send Image</a:t>
            </a:r>
            <a:endParaRPr lang="vi-VN" dirty="0">
              <a:latin typeface="+mj-lt"/>
            </a:endParaRPr>
          </a:p>
        </p:txBody>
      </p:sp>
      <p:cxnSp>
        <p:nvCxnSpPr>
          <p:cNvPr id="19" name="Straight Arrow Connector 18"/>
          <p:cNvCxnSpPr/>
          <p:nvPr/>
        </p:nvCxnSpPr>
        <p:spPr>
          <a:xfrm flipH="1">
            <a:off x="12867122" y="4306534"/>
            <a:ext cx="406879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2867122" y="4495800"/>
            <a:ext cx="4068796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3</a:t>
            </a:r>
            <a:r>
              <a:rPr lang="en-US" dirty="0" smtClean="0">
                <a:latin typeface="+mj-lt"/>
              </a:rPr>
              <a:t>. Response Result</a:t>
            </a:r>
            <a:endParaRPr lang="vi-VN" dirty="0">
              <a:latin typeface="+mj-lt"/>
            </a:endParaRPr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10192452" y="5150315"/>
            <a:ext cx="0" cy="331525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10356617" y="6484778"/>
            <a:ext cx="23333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j-lt"/>
              </a:rPr>
              <a:t>4. Process</a:t>
            </a:r>
            <a:endParaRPr lang="vi-VN" dirty="0">
              <a:latin typeface="+mj-lt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5109" y="8465574"/>
            <a:ext cx="1828800" cy="1828800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196321" y="4602213"/>
            <a:ext cx="26292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Device Camera</a:t>
            </a:r>
            <a:endParaRPr lang="vi-VN" dirty="0">
              <a:latin typeface="+mj-lt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6935918" y="5479376"/>
            <a:ext cx="58375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Image Recognizer 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4661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7133363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How can we do that ?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5274" y="2987040"/>
            <a:ext cx="1828800" cy="182880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3825524" y="3851600"/>
            <a:ext cx="406879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825524" y="2987040"/>
            <a:ext cx="4068796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j-lt"/>
              </a:rPr>
              <a:t>1. Capture Picture</a:t>
            </a:r>
            <a:endParaRPr lang="vi-VN" dirty="0">
              <a:latin typeface="+mj-lt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5770" y="3419752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2" name="TextBox 11"/>
          <p:cNvSpPr txBox="1"/>
          <p:nvPr/>
        </p:nvSpPr>
        <p:spPr>
          <a:xfrm>
            <a:off x="8877851" y="4430643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98" t="14584" r="16696" b="14644"/>
          <a:stretch/>
        </p:blipFill>
        <p:spPr>
          <a:xfrm>
            <a:off x="4825711" y="3948464"/>
            <a:ext cx="1917989" cy="260016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20912" y="2552882"/>
            <a:ext cx="4667568" cy="2597433"/>
          </a:xfrm>
          <a:prstGeom prst="rect">
            <a:avLst/>
          </a:prstGeom>
        </p:spPr>
      </p:pic>
      <p:cxnSp>
        <p:nvCxnSpPr>
          <p:cNvPr id="17" name="Straight Arrow Connector 16"/>
          <p:cNvCxnSpPr/>
          <p:nvPr/>
        </p:nvCxnSpPr>
        <p:spPr>
          <a:xfrm>
            <a:off x="12867122" y="3403506"/>
            <a:ext cx="406879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2867122" y="2538946"/>
            <a:ext cx="4068796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2</a:t>
            </a:r>
            <a:r>
              <a:rPr lang="en-US" dirty="0" smtClean="0">
                <a:latin typeface="+mj-lt"/>
              </a:rPr>
              <a:t>. Send Image</a:t>
            </a:r>
            <a:endParaRPr lang="vi-VN" dirty="0">
              <a:latin typeface="+mj-lt"/>
            </a:endParaRPr>
          </a:p>
        </p:txBody>
      </p:sp>
      <p:cxnSp>
        <p:nvCxnSpPr>
          <p:cNvPr id="19" name="Straight Arrow Connector 18"/>
          <p:cNvCxnSpPr/>
          <p:nvPr/>
        </p:nvCxnSpPr>
        <p:spPr>
          <a:xfrm flipH="1">
            <a:off x="12867122" y="4306534"/>
            <a:ext cx="406879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2867122" y="4495800"/>
            <a:ext cx="4068796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3</a:t>
            </a:r>
            <a:r>
              <a:rPr lang="en-US" dirty="0" smtClean="0">
                <a:latin typeface="+mj-lt"/>
              </a:rPr>
              <a:t>. Response Result</a:t>
            </a:r>
            <a:endParaRPr lang="vi-VN" dirty="0">
              <a:latin typeface="+mj-lt"/>
            </a:endParaRPr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10192452" y="5150315"/>
            <a:ext cx="0" cy="331525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10356617" y="6484778"/>
            <a:ext cx="23333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j-lt"/>
              </a:rPr>
              <a:t>4. Process</a:t>
            </a:r>
            <a:endParaRPr lang="vi-VN" dirty="0">
              <a:latin typeface="+mj-lt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5109" y="8465574"/>
            <a:ext cx="1828800" cy="1828800"/>
          </a:xfrm>
          <a:prstGeom prst="rect">
            <a:avLst/>
          </a:prstGeom>
        </p:spPr>
      </p:pic>
      <p:cxnSp>
        <p:nvCxnSpPr>
          <p:cNvPr id="28" name="Straight Arrow Connector 27"/>
          <p:cNvCxnSpPr/>
          <p:nvPr/>
        </p:nvCxnSpPr>
        <p:spPr>
          <a:xfrm>
            <a:off x="11587773" y="9332440"/>
            <a:ext cx="6818214" cy="4753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13714776" y="9523161"/>
            <a:ext cx="25642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5</a:t>
            </a:r>
            <a:r>
              <a:rPr lang="en-US" dirty="0" smtClean="0">
                <a:latin typeface="+mj-lt"/>
              </a:rPr>
              <a:t>. Describe</a:t>
            </a:r>
            <a:endParaRPr lang="vi-VN" dirty="0">
              <a:latin typeface="+mj-lt"/>
            </a:endParaRP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35513" y="7632994"/>
            <a:ext cx="2780959" cy="2780959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18911391" y="1009078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Blind user</a:t>
            </a:r>
            <a:endParaRPr lang="vi-VN" dirty="0">
              <a:latin typeface="+mj-lt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196321" y="4602213"/>
            <a:ext cx="26292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Device Camera</a:t>
            </a:r>
            <a:endParaRPr lang="vi-VN" dirty="0">
              <a:latin typeface="+mj-lt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6935918" y="5479376"/>
            <a:ext cx="58375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Image Recognizer 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79081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7133363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How can we do that ?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5274" y="2987040"/>
            <a:ext cx="1828800" cy="182880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3825524" y="3851600"/>
            <a:ext cx="406879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825524" y="2987040"/>
            <a:ext cx="4068796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j-lt"/>
              </a:rPr>
              <a:t>1. Capture Picture</a:t>
            </a:r>
            <a:endParaRPr lang="vi-VN" dirty="0">
              <a:latin typeface="+mj-lt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5770" y="3419752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2" name="TextBox 11"/>
          <p:cNvSpPr txBox="1"/>
          <p:nvPr/>
        </p:nvSpPr>
        <p:spPr>
          <a:xfrm>
            <a:off x="8877851" y="4430643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98" t="14584" r="16696" b="14644"/>
          <a:stretch/>
        </p:blipFill>
        <p:spPr>
          <a:xfrm>
            <a:off x="4825711" y="3948464"/>
            <a:ext cx="1917989" cy="260016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20912" y="2552882"/>
            <a:ext cx="4667568" cy="2597433"/>
          </a:xfrm>
          <a:prstGeom prst="rect">
            <a:avLst/>
          </a:prstGeom>
        </p:spPr>
      </p:pic>
      <p:cxnSp>
        <p:nvCxnSpPr>
          <p:cNvPr id="17" name="Straight Arrow Connector 16"/>
          <p:cNvCxnSpPr/>
          <p:nvPr/>
        </p:nvCxnSpPr>
        <p:spPr>
          <a:xfrm>
            <a:off x="12867122" y="3403506"/>
            <a:ext cx="406879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2867122" y="2538946"/>
            <a:ext cx="4068796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2</a:t>
            </a:r>
            <a:r>
              <a:rPr lang="en-US" dirty="0" smtClean="0">
                <a:latin typeface="+mj-lt"/>
              </a:rPr>
              <a:t>. Send Image</a:t>
            </a:r>
            <a:endParaRPr lang="vi-VN" dirty="0">
              <a:latin typeface="+mj-lt"/>
            </a:endParaRPr>
          </a:p>
        </p:txBody>
      </p:sp>
      <p:cxnSp>
        <p:nvCxnSpPr>
          <p:cNvPr id="19" name="Straight Arrow Connector 18"/>
          <p:cNvCxnSpPr/>
          <p:nvPr/>
        </p:nvCxnSpPr>
        <p:spPr>
          <a:xfrm flipH="1">
            <a:off x="12867122" y="4306534"/>
            <a:ext cx="406879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2867122" y="4495800"/>
            <a:ext cx="4068796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3</a:t>
            </a:r>
            <a:r>
              <a:rPr lang="en-US" dirty="0" smtClean="0">
                <a:latin typeface="+mj-lt"/>
              </a:rPr>
              <a:t>. Response Result</a:t>
            </a:r>
            <a:endParaRPr lang="vi-VN" dirty="0">
              <a:latin typeface="+mj-lt"/>
            </a:endParaRPr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10192452" y="5150315"/>
            <a:ext cx="0" cy="331525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10356617" y="6484778"/>
            <a:ext cx="23333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j-lt"/>
              </a:rPr>
              <a:t>4. Process</a:t>
            </a:r>
            <a:endParaRPr lang="vi-VN" dirty="0">
              <a:latin typeface="+mj-lt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5109" y="8465574"/>
            <a:ext cx="1828800" cy="1828800"/>
          </a:xfrm>
          <a:prstGeom prst="rect">
            <a:avLst/>
          </a:prstGeom>
        </p:spPr>
      </p:pic>
      <p:cxnSp>
        <p:nvCxnSpPr>
          <p:cNvPr id="28" name="Straight Arrow Connector 27"/>
          <p:cNvCxnSpPr/>
          <p:nvPr/>
        </p:nvCxnSpPr>
        <p:spPr>
          <a:xfrm>
            <a:off x="11587773" y="9332440"/>
            <a:ext cx="6818214" cy="4753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13714776" y="9523161"/>
            <a:ext cx="25642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5</a:t>
            </a:r>
            <a:r>
              <a:rPr lang="en-US" dirty="0" smtClean="0">
                <a:latin typeface="+mj-lt"/>
              </a:rPr>
              <a:t>. Describe</a:t>
            </a:r>
            <a:endParaRPr lang="vi-VN" dirty="0">
              <a:latin typeface="+mj-lt"/>
            </a:endParaRP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35513" y="7632994"/>
            <a:ext cx="2780959" cy="2780959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18911391" y="1009078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Blind user</a:t>
            </a:r>
            <a:endParaRPr lang="vi-VN" dirty="0">
              <a:latin typeface="+mj-lt"/>
            </a:endParaRP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34609" y="8235249"/>
            <a:ext cx="1144725" cy="1144725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196321" y="4602213"/>
            <a:ext cx="26292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Device Camera</a:t>
            </a:r>
            <a:endParaRPr lang="vi-VN" dirty="0">
              <a:latin typeface="+mj-lt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6935918" y="5479376"/>
            <a:ext cx="58375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Image Recognizer 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32381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578840" y="6039853"/>
            <a:ext cx="9631834" cy="890336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380713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Technology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578840" y="5175862"/>
            <a:ext cx="16633128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latin typeface="+mj-lt"/>
              </a:rPr>
              <a:t>After spent times studying, we decided to use </a:t>
            </a:r>
            <a:r>
              <a:rPr lang="en-US" sz="6000" b="1" dirty="0" smtClean="0">
                <a:effectLst/>
                <a:latin typeface="+mj-lt"/>
              </a:rPr>
              <a:t>Microsoft Cognitive Service</a:t>
            </a:r>
            <a:r>
              <a:rPr lang="en-US" sz="6000" b="1" dirty="0" smtClean="0">
                <a:latin typeface="+mj-lt"/>
              </a:rPr>
              <a:t> </a:t>
            </a:r>
            <a:r>
              <a:rPr lang="en-US" sz="5400" dirty="0" smtClean="0">
                <a:latin typeface="+mj-lt"/>
              </a:rPr>
              <a:t>to be our Image Recognizer because its features is suitable for our approach. </a:t>
            </a:r>
            <a:endParaRPr lang="vi-VN" sz="5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08852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380713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Technology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5274" y="5781367"/>
            <a:ext cx="8506466" cy="282400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675274" y="2967650"/>
            <a:ext cx="166331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latin typeface="+mj-lt"/>
              </a:rPr>
              <a:t>Why do we choose Microsoft Cognitive Service ?</a:t>
            </a:r>
            <a:endParaRPr lang="vi-VN" sz="5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25500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380713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Technology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5274" y="5781367"/>
            <a:ext cx="8506466" cy="282400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11680722" y="3735999"/>
            <a:ext cx="12477135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5400" dirty="0" smtClean="0">
                <a:latin typeface="+mj-lt"/>
              </a:rPr>
              <a:t>Detect Human Faces, Gender, Age</a:t>
            </a:r>
          </a:p>
          <a:p>
            <a:pPr>
              <a:lnSpc>
                <a:spcPct val="250000"/>
              </a:lnSpc>
            </a:pPr>
            <a:endParaRPr lang="vi-VN" sz="5400" dirty="0"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75274" y="2967650"/>
            <a:ext cx="166331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latin typeface="+mj-lt"/>
              </a:rPr>
              <a:t>Why do we choose Microsoft Cognitive Service ?</a:t>
            </a:r>
            <a:endParaRPr lang="vi-VN" sz="5400" dirty="0">
              <a:latin typeface="+mj-lt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10181740" y="5270291"/>
            <a:ext cx="1498982" cy="1923081"/>
          </a:xfrm>
          <a:prstGeom prst="straightConnector1">
            <a:avLst/>
          </a:prstGeom>
          <a:ln w="76200">
            <a:tailEnd type="triangle"/>
          </a:ln>
          <a:effectLst>
            <a:glow>
              <a:schemeClr val="accent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0415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380713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Technology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5274" y="5781367"/>
            <a:ext cx="8506466" cy="282400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11680722" y="3735999"/>
            <a:ext cx="1269692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5400" dirty="0" smtClean="0">
                <a:latin typeface="+mj-lt"/>
              </a:rPr>
              <a:t>Detect Human Faces, Gender, Age</a:t>
            </a:r>
          </a:p>
          <a:p>
            <a:pPr marL="685800" indent="-6858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5400" dirty="0">
                <a:latin typeface="+mj-lt"/>
              </a:rPr>
              <a:t>Train system to identify a Person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75274" y="2967650"/>
            <a:ext cx="166331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latin typeface="+mj-lt"/>
              </a:rPr>
              <a:t>Why do we choose Microsoft Cognitive Service ?</a:t>
            </a:r>
            <a:endParaRPr lang="vi-VN" sz="5400" dirty="0">
              <a:latin typeface="+mj-lt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10181740" y="5270291"/>
            <a:ext cx="1498982" cy="1923081"/>
          </a:xfrm>
          <a:prstGeom prst="straightConnector1">
            <a:avLst/>
          </a:prstGeom>
          <a:ln w="76200">
            <a:tailEnd type="triangle"/>
          </a:ln>
          <a:effectLst>
            <a:glow>
              <a:schemeClr val="accent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5" idx="3"/>
          </p:cNvCxnSpPr>
          <p:nvPr/>
        </p:nvCxnSpPr>
        <p:spPr>
          <a:xfrm flipV="1">
            <a:off x="10181740" y="7193371"/>
            <a:ext cx="1498982" cy="1"/>
          </a:xfrm>
          <a:prstGeom prst="straightConnector1">
            <a:avLst/>
          </a:prstGeom>
          <a:ln w="76200">
            <a:tailEnd type="triangle"/>
          </a:ln>
          <a:effectLst>
            <a:glow>
              <a:schemeClr val="accent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2916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380713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Technology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5274" y="5781367"/>
            <a:ext cx="8506466" cy="282400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11680723" y="3735999"/>
            <a:ext cx="12447638" cy="63248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5400" dirty="0" smtClean="0">
                <a:latin typeface="+mj-lt"/>
              </a:rPr>
              <a:t>Detect Human Faces, Gender, Age</a:t>
            </a:r>
          </a:p>
          <a:p>
            <a:pPr marL="685800" indent="-6858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5400" dirty="0">
                <a:latin typeface="+mj-lt"/>
              </a:rPr>
              <a:t>Train system to identify a </a:t>
            </a:r>
            <a:r>
              <a:rPr lang="en-US" sz="5400" dirty="0" smtClean="0">
                <a:latin typeface="+mj-lt"/>
              </a:rPr>
              <a:t>Person</a:t>
            </a:r>
          </a:p>
          <a:p>
            <a:pPr marL="685800" indent="-6858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5400" dirty="0" smtClean="0">
                <a:latin typeface="+mj-lt"/>
              </a:rPr>
              <a:t>Identify Person Face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75274" y="2967650"/>
            <a:ext cx="166331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latin typeface="+mj-lt"/>
              </a:rPr>
              <a:t>Why do we choose Microsoft Cognitive Service ?</a:t>
            </a:r>
            <a:endParaRPr lang="vi-VN" sz="5400" dirty="0">
              <a:latin typeface="+mj-lt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10181740" y="5270291"/>
            <a:ext cx="1498982" cy="1923081"/>
          </a:xfrm>
          <a:prstGeom prst="straightConnector1">
            <a:avLst/>
          </a:prstGeom>
          <a:ln w="76200">
            <a:tailEnd type="triangle"/>
          </a:ln>
          <a:effectLst>
            <a:glow>
              <a:schemeClr val="accent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10181740" y="7193371"/>
            <a:ext cx="1498982" cy="1"/>
          </a:xfrm>
          <a:prstGeom prst="straightConnector1">
            <a:avLst/>
          </a:prstGeom>
          <a:ln w="76200">
            <a:tailEnd type="triangle"/>
          </a:ln>
          <a:effectLst>
            <a:glow>
              <a:schemeClr val="accent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5" idx="3"/>
          </p:cNvCxnSpPr>
          <p:nvPr/>
        </p:nvCxnSpPr>
        <p:spPr>
          <a:xfrm>
            <a:off x="10181740" y="7193372"/>
            <a:ext cx="1498983" cy="1890387"/>
          </a:xfrm>
          <a:prstGeom prst="straightConnector1">
            <a:avLst/>
          </a:prstGeom>
          <a:ln w="76200">
            <a:tailEnd type="triangle"/>
          </a:ln>
          <a:effectLst>
            <a:glow>
              <a:schemeClr val="accent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0466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7133363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How can we do that ?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75274" y="3717594"/>
            <a:ext cx="1981984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b="1" dirty="0" smtClean="0">
                <a:latin typeface="+mj-lt"/>
              </a:rPr>
              <a:t>Recognition Process contains 2 main steps:</a:t>
            </a:r>
            <a:endParaRPr lang="vi-VN" sz="80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19761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7133363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How can we do that ?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75274" y="3717594"/>
            <a:ext cx="19819849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b="1" dirty="0" smtClean="0">
                <a:latin typeface="+mj-lt"/>
              </a:rPr>
              <a:t>Recognition Process contains 2 main steps:</a:t>
            </a:r>
          </a:p>
          <a:p>
            <a:endParaRPr lang="en-US" sz="8000" b="1" dirty="0" smtClean="0">
              <a:latin typeface="+mj-lt"/>
            </a:endParaRPr>
          </a:p>
          <a:p>
            <a:pPr marL="3200034" lvl="2" indent="-1371600">
              <a:buFont typeface="+mj-lt"/>
              <a:buAutoNum type="arabicPeriod"/>
            </a:pPr>
            <a:r>
              <a:rPr lang="en-US" sz="8000" b="1" dirty="0" smtClean="0">
                <a:latin typeface="+mj-lt"/>
              </a:rPr>
              <a:t>Detect Human Face</a:t>
            </a:r>
            <a:endParaRPr lang="vi-VN" sz="80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93893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705754" y="1108042"/>
            <a:ext cx="14859837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What problems that blind People face in life ?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129553" y="3872753"/>
            <a:ext cx="100046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5400" dirty="0" smtClean="0">
                <a:latin typeface="+mj-lt"/>
              </a:rPr>
              <a:t>S</a:t>
            </a:r>
            <a:r>
              <a:rPr lang="vi-VN" sz="5400" dirty="0" smtClean="0">
                <a:latin typeface="+mj-lt"/>
              </a:rPr>
              <a:t>ocial challenges</a:t>
            </a:r>
            <a:r>
              <a:rPr lang="en-US" sz="5400" dirty="0" smtClean="0">
                <a:latin typeface="+mj-lt"/>
              </a:rPr>
              <a:t>.</a:t>
            </a:r>
            <a:endParaRPr lang="vi-VN" sz="5400" dirty="0">
              <a:latin typeface="+mj-lt"/>
            </a:endParaRPr>
          </a:p>
        </p:txBody>
      </p:sp>
      <p:pic>
        <p:nvPicPr>
          <p:cNvPr id="2050" name="Picture 2" descr="Kết quả hình ảnh cho blind communicat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08348" y="3872752"/>
            <a:ext cx="12031286" cy="7740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1705754" y="328687"/>
            <a:ext cx="803983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/>
              <a:t>Automatic Alternative Image Recognition to Voice</a:t>
            </a:r>
          </a:p>
        </p:txBody>
      </p:sp>
    </p:spTree>
    <p:extLst>
      <p:ext uri="{BB962C8B-B14F-4D97-AF65-F5344CB8AC3E}">
        <p14:creationId xmlns:p14="http://schemas.microsoft.com/office/powerpoint/2010/main" val="2057067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7133363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How can we do that ?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75274" y="3717594"/>
            <a:ext cx="19819849" cy="62478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b="1" dirty="0" smtClean="0">
                <a:latin typeface="+mj-lt"/>
              </a:rPr>
              <a:t>Recognition Process contains 2 main steps:</a:t>
            </a:r>
          </a:p>
          <a:p>
            <a:endParaRPr lang="en-US" sz="8000" b="1" dirty="0" smtClean="0">
              <a:latin typeface="+mj-lt"/>
            </a:endParaRPr>
          </a:p>
          <a:p>
            <a:pPr marL="3200034" lvl="2" indent="-1371600">
              <a:buFont typeface="+mj-lt"/>
              <a:buAutoNum type="arabicPeriod"/>
            </a:pPr>
            <a:r>
              <a:rPr lang="en-US" sz="8000" b="1" dirty="0" smtClean="0">
                <a:latin typeface="+mj-lt"/>
              </a:rPr>
              <a:t>Detect Human Face</a:t>
            </a:r>
          </a:p>
          <a:p>
            <a:pPr marL="3200034" lvl="2" indent="-1371600">
              <a:buFont typeface="+mj-lt"/>
              <a:buAutoNum type="arabicPeriod"/>
            </a:pPr>
            <a:endParaRPr lang="en-US" sz="8000" b="1" dirty="0">
              <a:latin typeface="+mj-lt"/>
            </a:endParaRPr>
          </a:p>
          <a:p>
            <a:pPr marL="3200034" lvl="2" indent="-1371600">
              <a:buFont typeface="+mj-lt"/>
              <a:buAutoNum type="arabicPeriod"/>
            </a:pPr>
            <a:r>
              <a:rPr lang="en-US" sz="8000" b="1" dirty="0" smtClean="0">
                <a:latin typeface="+mj-lt"/>
              </a:rPr>
              <a:t>Identify Person</a:t>
            </a:r>
            <a:endParaRPr lang="vi-VN" sz="80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23138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654025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Detect Human Face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55398" y="6047839"/>
            <a:ext cx="1957298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 smtClean="0">
                <a:latin typeface="+mj-lt"/>
              </a:rPr>
              <a:t>How can a machine detect a Human Face ?</a:t>
            </a:r>
            <a:endParaRPr lang="vi-VN" sz="8000" b="1" dirty="0"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24412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964272" y="5922889"/>
            <a:ext cx="1217031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Understand a Human Face</a:t>
            </a:r>
            <a:endParaRPr lang="vi-VN" sz="8000" dirty="0"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8" name="Rectangle 1"/>
          <p:cNvSpPr>
            <a:spLocks/>
          </p:cNvSpPr>
          <p:nvPr/>
        </p:nvSpPr>
        <p:spPr bwMode="auto">
          <a:xfrm>
            <a:off x="1675274" y="1108042"/>
            <a:ext cx="654025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Detect Human Face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3147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082338" y="2000594"/>
            <a:ext cx="1184170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Understand Human Face</a:t>
            </a:r>
            <a:endParaRPr lang="vi-VN" sz="8000" dirty="0">
              <a:latin typeface="+mj-lt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t="9076" r="1477" b="8433"/>
          <a:stretch/>
        </p:blipFill>
        <p:spPr>
          <a:xfrm>
            <a:off x="14900192" y="3324033"/>
            <a:ext cx="8688249" cy="978579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746251" y="4815136"/>
            <a:ext cx="1154354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smtClean="0">
                <a:latin typeface="+mj-lt"/>
              </a:rPr>
              <a:t>This is how we see a Human Face</a:t>
            </a:r>
            <a:endParaRPr lang="vi-VN" sz="6000" dirty="0">
              <a:latin typeface="+mj-lt"/>
            </a:endParaRPr>
          </a:p>
        </p:txBody>
      </p:sp>
      <p:sp>
        <p:nvSpPr>
          <p:cNvPr id="10" name="Rectangle 1"/>
          <p:cNvSpPr>
            <a:spLocks/>
          </p:cNvSpPr>
          <p:nvPr/>
        </p:nvSpPr>
        <p:spPr bwMode="auto">
          <a:xfrm>
            <a:off x="1675274" y="1108042"/>
            <a:ext cx="654025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Detect Human Face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6265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082338" y="2000594"/>
            <a:ext cx="1184170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Understand Human Face</a:t>
            </a:r>
            <a:endParaRPr lang="vi-VN" sz="8000" dirty="0">
              <a:latin typeface="+mj-lt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t="9076" r="1477" b="8433"/>
          <a:stretch/>
        </p:blipFill>
        <p:spPr>
          <a:xfrm>
            <a:off x="14900192" y="3324033"/>
            <a:ext cx="8688249" cy="978579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746251" y="4815136"/>
            <a:ext cx="1154354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smtClean="0">
                <a:latin typeface="+mj-lt"/>
              </a:rPr>
              <a:t>This is how we see a Human Face</a:t>
            </a:r>
            <a:endParaRPr lang="vi-VN" sz="6000" dirty="0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167620" y="7357036"/>
            <a:ext cx="176362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smtClean="0">
                <a:latin typeface="+mj-lt"/>
              </a:rPr>
              <a:t>Eyes</a:t>
            </a:r>
            <a:endParaRPr lang="vi-VN" sz="6000" dirty="0">
              <a:latin typeface="+mj-lt"/>
            </a:endParaRPr>
          </a:p>
        </p:txBody>
      </p:sp>
      <p:cxnSp>
        <p:nvCxnSpPr>
          <p:cNvPr id="7" name="Straight Arrow Connector 6"/>
          <p:cNvCxnSpPr>
            <a:stCxn id="10" idx="3"/>
          </p:cNvCxnSpPr>
          <p:nvPr/>
        </p:nvCxnSpPr>
        <p:spPr>
          <a:xfrm flipV="1">
            <a:off x="12931244" y="7357036"/>
            <a:ext cx="4992797" cy="507832"/>
          </a:xfrm>
          <a:prstGeom prst="straightConnector1">
            <a:avLst/>
          </a:prstGeom>
          <a:ln w="114300">
            <a:solidFill>
              <a:schemeClr val="accent3"/>
            </a:solidFill>
            <a:headEnd w="lg" len="lg"/>
            <a:tailEnd type="triangl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10" idx="3"/>
          </p:cNvCxnSpPr>
          <p:nvPr/>
        </p:nvCxnSpPr>
        <p:spPr>
          <a:xfrm flipV="1">
            <a:off x="12931244" y="7605287"/>
            <a:ext cx="6961745" cy="259581"/>
          </a:xfrm>
          <a:prstGeom prst="straightConnector1">
            <a:avLst/>
          </a:prstGeom>
          <a:ln w="114300">
            <a:solidFill>
              <a:schemeClr val="accent3"/>
            </a:solidFill>
            <a:headEnd w="lg" len="lg"/>
            <a:tailEnd type="triangl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2" name="Rectangle 1"/>
          <p:cNvSpPr>
            <a:spLocks/>
          </p:cNvSpPr>
          <p:nvPr/>
        </p:nvSpPr>
        <p:spPr bwMode="auto">
          <a:xfrm>
            <a:off x="1675274" y="1108042"/>
            <a:ext cx="654025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Detect Human Face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3940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082338" y="2000594"/>
            <a:ext cx="1184170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Understand Human Face</a:t>
            </a:r>
            <a:endParaRPr lang="vi-VN" sz="8000" dirty="0">
              <a:latin typeface="+mj-lt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t="9076" r="1477" b="8433"/>
          <a:stretch/>
        </p:blipFill>
        <p:spPr>
          <a:xfrm>
            <a:off x="14900192" y="3324033"/>
            <a:ext cx="8688249" cy="978579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746251" y="4815136"/>
            <a:ext cx="1154354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smtClean="0">
                <a:latin typeface="+mj-lt"/>
              </a:rPr>
              <a:t>This is how we see a Human Face</a:t>
            </a:r>
            <a:endParaRPr lang="vi-VN" sz="6000" dirty="0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167620" y="7357036"/>
            <a:ext cx="176362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smtClean="0">
                <a:latin typeface="+mj-lt"/>
              </a:rPr>
              <a:t>Eyes</a:t>
            </a:r>
            <a:endParaRPr lang="vi-VN" sz="6000" dirty="0">
              <a:latin typeface="+mj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167620" y="8883273"/>
            <a:ext cx="194636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smtClean="0">
                <a:latin typeface="+mj-lt"/>
              </a:rPr>
              <a:t>Nose</a:t>
            </a:r>
            <a:endParaRPr lang="vi-VN" sz="6000" dirty="0">
              <a:latin typeface="+mj-lt"/>
            </a:endParaRPr>
          </a:p>
        </p:txBody>
      </p:sp>
      <p:cxnSp>
        <p:nvCxnSpPr>
          <p:cNvPr id="12" name="Straight Arrow Connector 11"/>
          <p:cNvCxnSpPr>
            <a:stCxn id="11" idx="3"/>
          </p:cNvCxnSpPr>
          <p:nvPr/>
        </p:nvCxnSpPr>
        <p:spPr>
          <a:xfrm flipV="1">
            <a:off x="13113987" y="8372699"/>
            <a:ext cx="5534960" cy="1018406"/>
          </a:xfrm>
          <a:prstGeom prst="straightConnector1">
            <a:avLst/>
          </a:prstGeom>
          <a:ln w="114300">
            <a:solidFill>
              <a:srgbClr val="FF4218"/>
            </a:solidFill>
            <a:headEnd w="lg" len="lg"/>
            <a:tailEnd type="triangl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12931244" y="7357036"/>
            <a:ext cx="4992797" cy="507832"/>
          </a:xfrm>
          <a:prstGeom prst="straightConnector1">
            <a:avLst/>
          </a:prstGeom>
          <a:ln w="114300">
            <a:solidFill>
              <a:schemeClr val="accent3"/>
            </a:solidFill>
            <a:headEnd w="lg" len="lg"/>
            <a:tailEnd type="triangl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12931244" y="7605287"/>
            <a:ext cx="6961745" cy="259581"/>
          </a:xfrm>
          <a:prstGeom prst="straightConnector1">
            <a:avLst/>
          </a:prstGeom>
          <a:ln w="114300">
            <a:solidFill>
              <a:schemeClr val="accent3"/>
            </a:solidFill>
            <a:headEnd w="lg" len="lg"/>
            <a:tailEnd type="triangl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5" name="Rectangle 1"/>
          <p:cNvSpPr>
            <a:spLocks/>
          </p:cNvSpPr>
          <p:nvPr/>
        </p:nvSpPr>
        <p:spPr bwMode="auto">
          <a:xfrm>
            <a:off x="1675274" y="1108042"/>
            <a:ext cx="654025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Detect Human Face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8415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082338" y="2000594"/>
            <a:ext cx="1184170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Understand Human Face</a:t>
            </a:r>
            <a:endParaRPr lang="vi-VN" sz="8000" dirty="0">
              <a:latin typeface="+mj-lt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t="9076" r="1477" b="8433"/>
          <a:stretch/>
        </p:blipFill>
        <p:spPr>
          <a:xfrm>
            <a:off x="14900192" y="3324033"/>
            <a:ext cx="8688249" cy="978579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746251" y="4815136"/>
            <a:ext cx="1154354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smtClean="0">
                <a:latin typeface="+mj-lt"/>
              </a:rPr>
              <a:t>This is how we see a Human Face</a:t>
            </a:r>
            <a:endParaRPr lang="vi-VN" sz="6000" dirty="0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167620" y="7357036"/>
            <a:ext cx="176362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smtClean="0">
                <a:latin typeface="+mj-lt"/>
              </a:rPr>
              <a:t>Eyes</a:t>
            </a:r>
            <a:endParaRPr lang="vi-VN" sz="6000" dirty="0">
              <a:latin typeface="+mj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167620" y="8883273"/>
            <a:ext cx="194636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smtClean="0">
                <a:latin typeface="+mj-lt"/>
              </a:rPr>
              <a:t>Nose</a:t>
            </a:r>
            <a:endParaRPr lang="vi-VN" sz="6000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175444" y="10437541"/>
            <a:ext cx="247054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smtClean="0">
                <a:latin typeface="+mj-lt"/>
              </a:rPr>
              <a:t>Mouth</a:t>
            </a:r>
            <a:endParaRPr lang="vi-VN" sz="6000" dirty="0">
              <a:latin typeface="+mj-lt"/>
            </a:endParaRPr>
          </a:p>
        </p:txBody>
      </p:sp>
      <p:cxnSp>
        <p:nvCxnSpPr>
          <p:cNvPr id="13" name="Straight Arrow Connector 12"/>
          <p:cNvCxnSpPr>
            <a:stCxn id="12" idx="3"/>
          </p:cNvCxnSpPr>
          <p:nvPr/>
        </p:nvCxnSpPr>
        <p:spPr>
          <a:xfrm flipV="1">
            <a:off x="13645992" y="9336505"/>
            <a:ext cx="5002955" cy="1608868"/>
          </a:xfrm>
          <a:prstGeom prst="straightConnector1">
            <a:avLst/>
          </a:prstGeom>
          <a:ln w="114300">
            <a:solidFill>
              <a:srgbClr val="FFC000"/>
            </a:solidFill>
            <a:headEnd w="lg" len="lg"/>
            <a:tailEnd type="triangl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13113987" y="8372699"/>
            <a:ext cx="5534960" cy="1018406"/>
          </a:xfrm>
          <a:prstGeom prst="straightConnector1">
            <a:avLst/>
          </a:prstGeom>
          <a:ln w="114300">
            <a:solidFill>
              <a:srgbClr val="FF4218"/>
            </a:solidFill>
            <a:headEnd w="lg" len="lg"/>
            <a:tailEnd type="triangl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12931244" y="7357036"/>
            <a:ext cx="4992797" cy="507832"/>
          </a:xfrm>
          <a:prstGeom prst="straightConnector1">
            <a:avLst/>
          </a:prstGeom>
          <a:ln w="114300">
            <a:solidFill>
              <a:schemeClr val="accent3"/>
            </a:solidFill>
            <a:headEnd w="lg" len="lg"/>
            <a:tailEnd type="triangl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12931244" y="7605287"/>
            <a:ext cx="6961745" cy="259581"/>
          </a:xfrm>
          <a:prstGeom prst="straightConnector1">
            <a:avLst/>
          </a:prstGeom>
          <a:ln w="114300">
            <a:solidFill>
              <a:schemeClr val="accent3"/>
            </a:solidFill>
            <a:headEnd w="lg" len="lg"/>
            <a:tailEnd type="triangl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7" name="Rectangle 1"/>
          <p:cNvSpPr>
            <a:spLocks/>
          </p:cNvSpPr>
          <p:nvPr/>
        </p:nvSpPr>
        <p:spPr bwMode="auto">
          <a:xfrm>
            <a:off x="1675274" y="1108042"/>
            <a:ext cx="654025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Detect Human Face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658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3238526" y="5877264"/>
            <a:ext cx="2843812" cy="80159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" name="Rectangle 2"/>
          <p:cNvSpPr/>
          <p:nvPr/>
        </p:nvSpPr>
        <p:spPr>
          <a:xfrm>
            <a:off x="5482407" y="4922167"/>
            <a:ext cx="4792562" cy="80159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" name="Rectangle 4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082338" y="2000594"/>
            <a:ext cx="1184170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Understand Human Face</a:t>
            </a:r>
            <a:endParaRPr lang="vi-VN" sz="8000" dirty="0">
              <a:latin typeface="+mj-lt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t="9076" r="1477" b="8433"/>
          <a:stretch/>
        </p:blipFill>
        <p:spPr>
          <a:xfrm>
            <a:off x="14900192" y="3324033"/>
            <a:ext cx="8688249" cy="978579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746251" y="4815136"/>
            <a:ext cx="8775159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smtClean="0">
                <a:latin typeface="+mj-lt"/>
              </a:rPr>
              <a:t>We do this automatically </a:t>
            </a:r>
          </a:p>
          <a:p>
            <a:r>
              <a:rPr lang="en-US" sz="6000" dirty="0" smtClean="0">
                <a:latin typeface="+mj-lt"/>
              </a:rPr>
              <a:t>and instantly !</a:t>
            </a:r>
            <a:endParaRPr lang="vi-VN" sz="6000" dirty="0">
              <a:latin typeface="+mj-lt"/>
            </a:endParaRPr>
          </a:p>
        </p:txBody>
      </p:sp>
      <p:sp>
        <p:nvSpPr>
          <p:cNvPr id="10" name="Rectangle 1"/>
          <p:cNvSpPr>
            <a:spLocks/>
          </p:cNvSpPr>
          <p:nvPr/>
        </p:nvSpPr>
        <p:spPr bwMode="auto">
          <a:xfrm>
            <a:off x="1675274" y="1108042"/>
            <a:ext cx="654025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Detect Human Face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4611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082338" y="2000594"/>
            <a:ext cx="1184170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Understand Human Face</a:t>
            </a:r>
            <a:endParaRPr lang="vi-VN" sz="8000" dirty="0"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675274" y="4815136"/>
            <a:ext cx="1168460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>
                <a:latin typeface="+mj-lt"/>
              </a:rPr>
              <a:t>In fact, we are too good at it that we end up seeing faces in everyday objects.  </a:t>
            </a:r>
            <a:endParaRPr lang="vi-VN" sz="6000" dirty="0">
              <a:latin typeface="+mj-lt"/>
            </a:endParaRPr>
          </a:p>
        </p:txBody>
      </p:sp>
      <p:pic>
        <p:nvPicPr>
          <p:cNvPr id="8194" name="Picture 2" descr="https://cdn-images-1.medium.com/max/800/1*HcwWLND2du14e-rzJ50tHA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6481" y="7419665"/>
            <a:ext cx="13043152" cy="5622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1"/>
          <p:cNvSpPr>
            <a:spLocks/>
          </p:cNvSpPr>
          <p:nvPr/>
        </p:nvSpPr>
        <p:spPr bwMode="auto">
          <a:xfrm>
            <a:off x="1675274" y="1108042"/>
            <a:ext cx="654025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Detect Human Face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5331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082338" y="2000594"/>
            <a:ext cx="1184170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Understand Human Face</a:t>
            </a:r>
            <a:endParaRPr lang="vi-VN" sz="8000" dirty="0">
              <a:latin typeface="+mj-lt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1086" t="9712" r="992" b="7700"/>
          <a:stretch/>
        </p:blipFill>
        <p:spPr>
          <a:xfrm>
            <a:off x="14699141" y="3324033"/>
            <a:ext cx="8804695" cy="982337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289051" y="5312445"/>
            <a:ext cx="1257132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>
                <a:latin typeface="+mj-lt"/>
              </a:rPr>
              <a:t>And this is how a Computer will see our Human Face.</a:t>
            </a:r>
            <a:endParaRPr lang="vi-VN" sz="6000" dirty="0">
              <a:latin typeface="+mj-lt"/>
            </a:endParaRPr>
          </a:p>
        </p:txBody>
      </p:sp>
      <p:sp>
        <p:nvSpPr>
          <p:cNvPr id="8" name="Rectangle 1"/>
          <p:cNvSpPr>
            <a:spLocks/>
          </p:cNvSpPr>
          <p:nvPr/>
        </p:nvSpPr>
        <p:spPr bwMode="auto">
          <a:xfrm>
            <a:off x="1675274" y="1108042"/>
            <a:ext cx="654025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Detect Human Face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6092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705754" y="1108042"/>
            <a:ext cx="14859837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What problems that blind People face in life ?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129553" y="3872753"/>
            <a:ext cx="1000461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5400" dirty="0" smtClean="0">
                <a:latin typeface="+mj-lt"/>
              </a:rPr>
              <a:t>S</a:t>
            </a:r>
            <a:r>
              <a:rPr lang="vi-VN" sz="5400" dirty="0" smtClean="0">
                <a:latin typeface="+mj-lt"/>
              </a:rPr>
              <a:t>ocial challenges</a:t>
            </a:r>
            <a:r>
              <a:rPr lang="en-US" sz="5400" dirty="0" smtClean="0">
                <a:latin typeface="+mj-lt"/>
              </a:rPr>
              <a:t>.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sz="5400" dirty="0">
              <a:latin typeface="+mj-lt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5400" dirty="0" smtClean="0">
                <a:latin typeface="+mj-lt"/>
              </a:rPr>
              <a:t>Technologies using difficulty</a:t>
            </a:r>
            <a:endParaRPr lang="vi-VN" sz="5400" dirty="0">
              <a:latin typeface="+mj-lt"/>
            </a:endParaRPr>
          </a:p>
        </p:txBody>
      </p:sp>
      <p:pic>
        <p:nvPicPr>
          <p:cNvPr id="3074" name="Picture 2" descr="Kết quả hình ảnh cho blind person smartphon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12294" y="3872753"/>
            <a:ext cx="11701633" cy="7801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1705754" y="328687"/>
            <a:ext cx="803983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/>
              <a:t>Automatic Alternative Image Recognition to Voice</a:t>
            </a:r>
          </a:p>
        </p:txBody>
      </p:sp>
    </p:spTree>
    <p:extLst>
      <p:ext uri="{BB962C8B-B14F-4D97-AF65-F5344CB8AC3E}">
        <p14:creationId xmlns:p14="http://schemas.microsoft.com/office/powerpoint/2010/main" val="1010976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082338" y="2000594"/>
            <a:ext cx="1184170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Understand Human Face</a:t>
            </a:r>
            <a:endParaRPr lang="vi-VN" sz="8000" dirty="0">
              <a:latin typeface="+mj-lt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1086" t="9712" r="992" b="7700"/>
          <a:stretch/>
        </p:blipFill>
        <p:spPr>
          <a:xfrm>
            <a:off x="14699141" y="3324033"/>
            <a:ext cx="8804695" cy="982337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289051" y="5312445"/>
            <a:ext cx="1257132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>
                <a:latin typeface="+mj-lt"/>
              </a:rPr>
              <a:t>And this is how a Computer will see our Human Face.</a:t>
            </a:r>
            <a:endParaRPr lang="vi-VN" sz="6000" dirty="0"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082338" y="9339391"/>
            <a:ext cx="777804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 smtClean="0">
                <a:latin typeface="+mj-lt"/>
              </a:rPr>
              <a:t>“Face Landmarks”</a:t>
            </a:r>
            <a:endParaRPr lang="vi-VN" sz="6600" b="1" dirty="0">
              <a:latin typeface="+mj-lt"/>
            </a:endParaRPr>
          </a:p>
        </p:txBody>
      </p:sp>
      <p:sp>
        <p:nvSpPr>
          <p:cNvPr id="11" name="Rectangle 1"/>
          <p:cNvSpPr>
            <a:spLocks/>
          </p:cNvSpPr>
          <p:nvPr/>
        </p:nvSpPr>
        <p:spPr bwMode="auto">
          <a:xfrm>
            <a:off x="1675274" y="1108042"/>
            <a:ext cx="654025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Detect Human Face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4295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654025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Detect Human Face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082338" y="2000594"/>
            <a:ext cx="1184170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Understand Human Face</a:t>
            </a:r>
            <a:endParaRPr lang="vi-VN" sz="8000" dirty="0">
              <a:latin typeface="+mj-lt"/>
            </a:endParaRPr>
          </a:p>
        </p:txBody>
      </p:sp>
      <p:pic>
        <p:nvPicPr>
          <p:cNvPr id="15362" name="Picture 2" descr="https://portalstoragewuprod.azureedge.net/media/Default/Documentation/Face/Images/landmarks.1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44"/>
          <a:stretch/>
        </p:blipFill>
        <p:spPr bwMode="auto">
          <a:xfrm>
            <a:off x="3860084" y="3324033"/>
            <a:ext cx="16286213" cy="10311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41429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654025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Detect Human Face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721144" y="6175569"/>
            <a:ext cx="1465657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 smtClean="0">
                <a:latin typeface="+mj-lt"/>
              </a:rPr>
              <a:t>Facial Detection - How it works</a:t>
            </a:r>
            <a:endParaRPr lang="vi-VN" sz="8000" b="1" dirty="0">
              <a:latin typeface="+mj-lt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59852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245768" y="6184232"/>
            <a:ext cx="15977937" cy="126860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654025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Detect Human Face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78077" y="4898296"/>
            <a:ext cx="2158545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 smtClean="0">
                <a:latin typeface="+mj-lt"/>
              </a:rPr>
              <a:t>To detect a Human Face, we use the method </a:t>
            </a:r>
            <a:r>
              <a:rPr lang="en-US" sz="8000" dirty="0">
                <a:latin typeface="+mj-lt"/>
              </a:rPr>
              <a:t>called </a:t>
            </a:r>
            <a:r>
              <a:rPr lang="en-US" sz="8000" dirty="0" smtClean="0">
                <a:latin typeface="+mj-lt"/>
              </a:rPr>
              <a:t>“</a:t>
            </a:r>
            <a:r>
              <a:rPr lang="en-US" sz="8000" b="1" dirty="0" smtClean="0">
                <a:latin typeface="+mj-lt"/>
              </a:rPr>
              <a:t>Histogram </a:t>
            </a:r>
            <a:r>
              <a:rPr lang="en-US" sz="8000" b="1" dirty="0">
                <a:latin typeface="+mj-lt"/>
              </a:rPr>
              <a:t>of Oriented </a:t>
            </a:r>
            <a:r>
              <a:rPr lang="en-US" sz="8000" b="1" dirty="0" smtClean="0">
                <a:latin typeface="+mj-lt"/>
              </a:rPr>
              <a:t>Gradients”.</a:t>
            </a:r>
            <a:endParaRPr lang="vi-VN" sz="8000" b="1" dirty="0">
              <a:latin typeface="+mj-lt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55446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654025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Detect Human Face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902877" y="5425283"/>
            <a:ext cx="148951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Input</a:t>
            </a:r>
            <a:endParaRPr lang="vi-VN" sz="4400" dirty="0"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771889" y="2000594"/>
            <a:ext cx="1446261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Facial Detection - How it works</a:t>
            </a:r>
            <a:endParaRPr lang="vi-VN" sz="8000" dirty="0">
              <a:latin typeface="+mj-lt"/>
            </a:endParaRPr>
          </a:p>
        </p:txBody>
      </p:sp>
      <p:pic>
        <p:nvPicPr>
          <p:cNvPr id="25602" name="Picture 2" descr="https://cdn-images-1.medium.com/max/1400/1*l7zNW_4-afEOfP_mXxs75w.jpeg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999"/>
          <a:stretch/>
        </p:blipFill>
        <p:spPr bwMode="auto">
          <a:xfrm>
            <a:off x="772084" y="6466187"/>
            <a:ext cx="5751095" cy="6338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3103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654025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Detect Human Face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902877" y="5425283"/>
            <a:ext cx="148951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Input</a:t>
            </a:r>
            <a:endParaRPr lang="vi-VN" sz="4400" dirty="0"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771889" y="2000594"/>
            <a:ext cx="1446261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Facial Detection - How it works</a:t>
            </a:r>
            <a:endParaRPr lang="vi-VN" sz="8000" dirty="0">
              <a:latin typeface="+mj-lt"/>
            </a:endParaRPr>
          </a:p>
        </p:txBody>
      </p:sp>
      <p:pic>
        <p:nvPicPr>
          <p:cNvPr id="25602" name="Picture 2" descr="https://cdn-images-1.medium.com/max/1400/1*l7zNW_4-afEOfP_mXxs75w.jpeg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999"/>
          <a:stretch/>
        </p:blipFill>
        <p:spPr bwMode="auto">
          <a:xfrm>
            <a:off x="772084" y="6466187"/>
            <a:ext cx="5751095" cy="6338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Arrow Connector 9"/>
          <p:cNvCxnSpPr/>
          <p:nvPr/>
        </p:nvCxnSpPr>
        <p:spPr>
          <a:xfrm>
            <a:off x="6978506" y="10053759"/>
            <a:ext cx="3985918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109780" y="8607209"/>
            <a:ext cx="371447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 smtClean="0">
                <a:latin typeface="+mj-lt"/>
              </a:rPr>
              <a:t>Convert to </a:t>
            </a:r>
            <a:br>
              <a:rPr lang="en-US" sz="4000" dirty="0" smtClean="0">
                <a:latin typeface="+mj-lt"/>
              </a:rPr>
            </a:br>
            <a:r>
              <a:rPr lang="en-US" sz="4000" dirty="0" smtClean="0">
                <a:latin typeface="+mj-lt"/>
              </a:rPr>
              <a:t>black and white</a:t>
            </a:r>
            <a:endParaRPr lang="vi-VN" sz="4000" dirty="0">
              <a:latin typeface="+mj-lt"/>
            </a:endParaRPr>
          </a:p>
        </p:txBody>
      </p:sp>
      <p:pic>
        <p:nvPicPr>
          <p:cNvPr id="26626" name="Picture 2" descr="https://cdn-images-1.medium.com/max/800/1*osGdB2BNMThhk1rTwo07JA.jpe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51025" y="6572262"/>
            <a:ext cx="5657179" cy="6232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3640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654025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Detect Human Face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902877" y="5425283"/>
            <a:ext cx="148951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Input</a:t>
            </a:r>
            <a:endParaRPr lang="vi-VN" sz="4400" dirty="0"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771889" y="2000594"/>
            <a:ext cx="1446261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Facial Detection - How it works</a:t>
            </a:r>
            <a:endParaRPr lang="vi-VN" sz="8000" dirty="0">
              <a:latin typeface="+mj-lt"/>
            </a:endParaRPr>
          </a:p>
        </p:txBody>
      </p:sp>
      <p:pic>
        <p:nvPicPr>
          <p:cNvPr id="25602" name="Picture 2" descr="https://cdn-images-1.medium.com/max/1400/1*l7zNW_4-afEOfP_mXxs75w.jpeg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999"/>
          <a:stretch/>
        </p:blipFill>
        <p:spPr bwMode="auto">
          <a:xfrm>
            <a:off x="772084" y="6466187"/>
            <a:ext cx="5751095" cy="6338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Arrow Connector 9"/>
          <p:cNvCxnSpPr/>
          <p:nvPr/>
        </p:nvCxnSpPr>
        <p:spPr>
          <a:xfrm>
            <a:off x="6978506" y="10053759"/>
            <a:ext cx="3985918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109780" y="8607209"/>
            <a:ext cx="371447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 smtClean="0">
                <a:latin typeface="+mj-lt"/>
              </a:rPr>
              <a:t>Convert to </a:t>
            </a:r>
            <a:br>
              <a:rPr lang="en-US" sz="4000" dirty="0" smtClean="0">
                <a:latin typeface="+mj-lt"/>
              </a:rPr>
            </a:br>
            <a:r>
              <a:rPr lang="en-US" sz="4000" dirty="0" smtClean="0">
                <a:latin typeface="+mj-lt"/>
              </a:rPr>
              <a:t>black and white</a:t>
            </a:r>
            <a:endParaRPr lang="vi-VN" sz="4000" dirty="0">
              <a:latin typeface="+mj-lt"/>
            </a:endParaRPr>
          </a:p>
        </p:txBody>
      </p:sp>
      <p:pic>
        <p:nvPicPr>
          <p:cNvPr id="26626" name="Picture 2" descr="https://cdn-images-1.medium.com/max/800/1*osGdB2BNMThhk1rTwo07JA.jpe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51025" y="6572262"/>
            <a:ext cx="5657179" cy="6232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11551025" y="4896527"/>
            <a:ext cx="909587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+mj-lt"/>
              </a:rPr>
              <a:t>Computers do not need color data to detect faces</a:t>
            </a:r>
            <a:endParaRPr lang="vi-VN" sz="4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39280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6012633" y="5082363"/>
            <a:ext cx="5954232" cy="773228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654025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Detect Human Face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771889" y="2000594"/>
            <a:ext cx="1446261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Facial Detection - How it works</a:t>
            </a:r>
            <a:endParaRPr lang="vi-VN" sz="8000" dirty="0">
              <a:latin typeface="+mj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278076" y="4285931"/>
            <a:ext cx="204968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+mj-lt"/>
              </a:rPr>
              <a:t>Then we look at every single pixel of the image. </a:t>
            </a:r>
          </a:p>
          <a:p>
            <a:r>
              <a:rPr lang="en-US" sz="4800" dirty="0" smtClean="0">
                <a:latin typeface="+mj-lt"/>
              </a:rPr>
              <a:t>For each of the pixel, we want to look at the </a:t>
            </a:r>
            <a:r>
              <a:rPr lang="en-US" sz="4800" dirty="0">
                <a:latin typeface="+mj-lt"/>
              </a:rPr>
              <a:t>pixels directly </a:t>
            </a:r>
            <a:r>
              <a:rPr lang="en-US" sz="4800" dirty="0" smtClean="0">
                <a:latin typeface="+mj-lt"/>
              </a:rPr>
              <a:t>surrounding it.</a:t>
            </a:r>
            <a:endParaRPr lang="vi-VN" sz="4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80676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6012633" y="5082363"/>
            <a:ext cx="5954232" cy="773228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654025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Detect Human Face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771889" y="2000594"/>
            <a:ext cx="1446261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Facial Detection - How it works</a:t>
            </a:r>
            <a:endParaRPr lang="vi-VN" sz="8000" dirty="0">
              <a:latin typeface="+mj-l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2381" y="6652023"/>
            <a:ext cx="17488252" cy="616460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278076" y="4285931"/>
            <a:ext cx="204968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+mj-lt"/>
              </a:rPr>
              <a:t>Then we look at every single pixel of the image. </a:t>
            </a:r>
          </a:p>
          <a:p>
            <a:r>
              <a:rPr lang="en-US" sz="4800" dirty="0" smtClean="0">
                <a:latin typeface="+mj-lt"/>
              </a:rPr>
              <a:t>For each of the pixel, we want to look at the </a:t>
            </a:r>
            <a:r>
              <a:rPr lang="en-US" sz="4800" dirty="0">
                <a:latin typeface="+mj-lt"/>
              </a:rPr>
              <a:t>pixels directly </a:t>
            </a:r>
            <a:r>
              <a:rPr lang="en-US" sz="4800" dirty="0" smtClean="0">
                <a:latin typeface="+mj-lt"/>
              </a:rPr>
              <a:t>surrounding it.</a:t>
            </a:r>
            <a:endParaRPr lang="vi-VN" sz="4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1958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654025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Detect Human Face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771889" y="2000594"/>
            <a:ext cx="1446261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Facial Detection - How it works</a:t>
            </a:r>
            <a:endParaRPr lang="vi-VN" sz="8000" dirty="0">
              <a:latin typeface="+mj-lt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628199" y="4216585"/>
            <a:ext cx="1782884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dirty="0">
                <a:latin typeface="medium-content-serif-font"/>
              </a:rPr>
              <a:t>Then we want to draw an arrow showing in which direction the image is getting </a:t>
            </a:r>
            <a:r>
              <a:rPr lang="en-US" sz="4800" dirty="0" smtClean="0">
                <a:latin typeface="medium-content-serif-font"/>
              </a:rPr>
              <a:t>darker.</a:t>
            </a:r>
            <a:endParaRPr lang="vi-VN" sz="4800" dirty="0"/>
          </a:p>
        </p:txBody>
      </p:sp>
    </p:spTree>
    <p:extLst>
      <p:ext uri="{BB962C8B-B14F-4D97-AF65-F5344CB8AC3E}">
        <p14:creationId xmlns:p14="http://schemas.microsoft.com/office/powerpoint/2010/main" val="1210501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705754" y="1108042"/>
            <a:ext cx="6190797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Common Solutions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4587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654025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Detect Human Face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771889" y="2000594"/>
            <a:ext cx="1446261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Facial Detection - How it works</a:t>
            </a:r>
            <a:endParaRPr lang="vi-VN" sz="8000" dirty="0">
              <a:latin typeface="+mj-lt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628199" y="4216585"/>
            <a:ext cx="1782884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dirty="0">
                <a:latin typeface="medium-content-serif-font"/>
              </a:rPr>
              <a:t>Then we want to draw an arrow showing in which direction the image is getting </a:t>
            </a:r>
            <a:r>
              <a:rPr lang="en-US" sz="4800" dirty="0" smtClean="0">
                <a:latin typeface="medium-content-serif-font"/>
              </a:rPr>
              <a:t>darker.</a:t>
            </a:r>
            <a:endParaRPr lang="vi-VN" sz="4800" dirty="0"/>
          </a:p>
        </p:txBody>
      </p:sp>
      <p:pic>
        <p:nvPicPr>
          <p:cNvPr id="30722" name="Picture 2" descr="https://cdn-images-1.medium.com/max/800/1*WF54tQnH1Hgpoqk-Vtf9Lg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8198" y="6487761"/>
            <a:ext cx="18828303" cy="598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56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654025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Detect Human Face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771889" y="2000594"/>
            <a:ext cx="1446261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Facial Detection - How it works</a:t>
            </a:r>
            <a:endParaRPr lang="vi-VN" sz="8000" dirty="0">
              <a:latin typeface="+mj-lt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628199" y="4216585"/>
            <a:ext cx="1782884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dirty="0" smtClean="0">
                <a:latin typeface="medium-content-serif-font"/>
              </a:rPr>
              <a:t>Repeat </a:t>
            </a:r>
            <a:r>
              <a:rPr lang="en-US" sz="4800" dirty="0">
                <a:latin typeface="medium-content-serif-font"/>
              </a:rPr>
              <a:t>that process for every single pixel in the image, you end up with every pixel being replaced by an </a:t>
            </a:r>
            <a:r>
              <a:rPr lang="en-US" sz="4800" dirty="0" smtClean="0">
                <a:latin typeface="medium-content-serif-font"/>
              </a:rPr>
              <a:t>arrow.</a:t>
            </a:r>
            <a:endParaRPr lang="vi-VN" sz="4800" dirty="0"/>
          </a:p>
        </p:txBody>
      </p:sp>
    </p:spTree>
    <p:extLst>
      <p:ext uri="{BB962C8B-B14F-4D97-AF65-F5344CB8AC3E}">
        <p14:creationId xmlns:p14="http://schemas.microsoft.com/office/powerpoint/2010/main" val="288793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654025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Detect Human Face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771889" y="2000594"/>
            <a:ext cx="1446261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Facial Detection - How it works</a:t>
            </a:r>
            <a:endParaRPr lang="vi-VN" sz="8000" dirty="0">
              <a:latin typeface="+mj-lt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628199" y="4216585"/>
            <a:ext cx="1782884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dirty="0" smtClean="0">
                <a:latin typeface="medium-content-serif-font"/>
              </a:rPr>
              <a:t>Repeat </a:t>
            </a:r>
            <a:r>
              <a:rPr lang="en-US" sz="4800" dirty="0">
                <a:latin typeface="medium-content-serif-font"/>
              </a:rPr>
              <a:t>that process for every single pixel in the image, you end up with every pixel being replaced by an </a:t>
            </a:r>
            <a:r>
              <a:rPr lang="en-US" sz="4800" dirty="0" smtClean="0">
                <a:latin typeface="medium-content-serif-font"/>
              </a:rPr>
              <a:t>arrow.</a:t>
            </a:r>
            <a:endParaRPr lang="vi-VN" sz="4800" dirty="0"/>
          </a:p>
        </p:txBody>
      </p:sp>
      <p:pic>
        <p:nvPicPr>
          <p:cNvPr id="31746" name="Picture 2" descr="https://cdn-images-1.medium.com/max/1000/1*oTdaElx_M-_z9c_iAwwqcw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3836" y="6130573"/>
            <a:ext cx="18004834" cy="707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7225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654025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Detect Human Face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771889" y="2000594"/>
            <a:ext cx="1446261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Facial Detection - How it works</a:t>
            </a:r>
            <a:endParaRPr lang="vi-VN" sz="8000" dirty="0">
              <a:latin typeface="+mj-lt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578840" y="4929585"/>
            <a:ext cx="13970698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5400" dirty="0" smtClean="0">
                <a:latin typeface="medium-content-serif-font"/>
              </a:rPr>
              <a:t>Break </a:t>
            </a:r>
            <a:r>
              <a:rPr lang="en-US" sz="5400" dirty="0">
                <a:latin typeface="medium-content-serif-font"/>
              </a:rPr>
              <a:t>up the image into small squares of 16x16 pixels each. In each square, we’ll count up how many gradients point in each major </a:t>
            </a:r>
            <a:r>
              <a:rPr lang="en-US" sz="5400" dirty="0" smtClean="0">
                <a:latin typeface="medium-content-serif-font"/>
              </a:rPr>
              <a:t>direction.</a:t>
            </a:r>
          </a:p>
        </p:txBody>
      </p:sp>
    </p:spTree>
    <p:extLst>
      <p:ext uri="{BB962C8B-B14F-4D97-AF65-F5344CB8AC3E}">
        <p14:creationId xmlns:p14="http://schemas.microsoft.com/office/powerpoint/2010/main" val="2715230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654025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Detect Human Face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771889" y="2000594"/>
            <a:ext cx="1446261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Facial Detection - How it works</a:t>
            </a:r>
            <a:endParaRPr lang="vi-VN" sz="8000" dirty="0">
              <a:latin typeface="+mj-lt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578840" y="4929585"/>
            <a:ext cx="13970698" cy="67403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5400" dirty="0" smtClean="0">
                <a:latin typeface="medium-content-serif-font"/>
              </a:rPr>
              <a:t>Break </a:t>
            </a:r>
            <a:r>
              <a:rPr lang="en-US" sz="5400" dirty="0">
                <a:latin typeface="medium-content-serif-font"/>
              </a:rPr>
              <a:t>up the image into small squares of 16x16 pixels each. In each square, we’ll count up how many gradients point in each major </a:t>
            </a:r>
            <a:r>
              <a:rPr lang="en-US" sz="5400" dirty="0" smtClean="0">
                <a:latin typeface="medium-content-serif-font"/>
              </a:rPr>
              <a:t>direction.</a:t>
            </a:r>
          </a:p>
          <a:p>
            <a:r>
              <a:rPr lang="en-US" sz="5400" dirty="0" smtClean="0">
                <a:latin typeface="medium-content-serif-font"/>
              </a:rPr>
              <a:t> 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5400" dirty="0" smtClean="0">
                <a:latin typeface="medium-content-serif-font"/>
              </a:rPr>
              <a:t>Then replace </a:t>
            </a:r>
            <a:r>
              <a:rPr lang="en-US" sz="5400" dirty="0">
                <a:latin typeface="medium-content-serif-font"/>
              </a:rPr>
              <a:t>that square in the image with the arrow directions that were the strongest.</a:t>
            </a:r>
            <a:endParaRPr lang="vi-VN" sz="5400" dirty="0"/>
          </a:p>
        </p:txBody>
      </p:sp>
    </p:spTree>
    <p:extLst>
      <p:ext uri="{BB962C8B-B14F-4D97-AF65-F5344CB8AC3E}">
        <p14:creationId xmlns:p14="http://schemas.microsoft.com/office/powerpoint/2010/main" val="2785512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654025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Detect Human Face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771889" y="2000594"/>
            <a:ext cx="1446261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Facial Detection - How it works</a:t>
            </a:r>
            <a:endParaRPr lang="vi-VN" sz="8000" dirty="0">
              <a:latin typeface="+mj-lt"/>
            </a:endParaRPr>
          </a:p>
        </p:txBody>
      </p:sp>
      <p:pic>
        <p:nvPicPr>
          <p:cNvPr id="34818" name="Picture 2" descr="https://cdn-images-1.medium.com/max/800/1*uHisafuUw0FOsoZA992Jdg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477" y="5488173"/>
            <a:ext cx="21725437" cy="8011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1931487" y="3928995"/>
            <a:ext cx="12188825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4800" dirty="0" smtClean="0">
                <a:latin typeface="medium-content-serif-font"/>
              </a:rPr>
              <a:t>This is how it looks like:</a:t>
            </a:r>
            <a:endParaRPr lang="vi-VN" sz="4800" dirty="0"/>
          </a:p>
        </p:txBody>
      </p:sp>
    </p:spTree>
    <p:extLst>
      <p:ext uri="{BB962C8B-B14F-4D97-AF65-F5344CB8AC3E}">
        <p14:creationId xmlns:p14="http://schemas.microsoft.com/office/powerpoint/2010/main" val="3644801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0034337" y="4812632"/>
            <a:ext cx="6015789" cy="64970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654025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Detect Human Face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771889" y="2000594"/>
            <a:ext cx="1446261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Facial Detection - How it works</a:t>
            </a:r>
            <a:endParaRPr lang="vi-VN" sz="8000" dirty="0">
              <a:latin typeface="+mj-lt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081578" y="3989971"/>
            <a:ext cx="20297159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dirty="0" smtClean="0">
                <a:latin typeface="medium-content-serif-font"/>
              </a:rPr>
              <a:t>Then to </a:t>
            </a:r>
            <a:r>
              <a:rPr lang="en-US" sz="4800" dirty="0">
                <a:latin typeface="medium-content-serif-font"/>
              </a:rPr>
              <a:t>find out the Human Face, </a:t>
            </a:r>
            <a:r>
              <a:rPr lang="en-US" sz="4800" dirty="0" smtClean="0">
                <a:latin typeface="medium-content-serif-font"/>
              </a:rPr>
              <a:t>we have to find </a:t>
            </a:r>
            <a:r>
              <a:rPr lang="en-US" sz="4800" dirty="0">
                <a:latin typeface="medium-content-serif-font"/>
              </a:rPr>
              <a:t>the part of our image that looks the most similar to a known HOG pattern that was extracted from a bunch of other training </a:t>
            </a:r>
            <a:r>
              <a:rPr lang="en-US" sz="4800" dirty="0" smtClean="0">
                <a:latin typeface="medium-content-serif-font"/>
              </a:rPr>
              <a:t>faces.</a:t>
            </a:r>
            <a:endParaRPr lang="vi-VN" sz="4800" dirty="0"/>
          </a:p>
        </p:txBody>
      </p:sp>
    </p:spTree>
    <p:extLst>
      <p:ext uri="{BB962C8B-B14F-4D97-AF65-F5344CB8AC3E}">
        <p14:creationId xmlns:p14="http://schemas.microsoft.com/office/powerpoint/2010/main" val="2199415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654025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Detect Human Face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771889" y="2000594"/>
            <a:ext cx="1446261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Facial Detection - How it works</a:t>
            </a:r>
            <a:endParaRPr lang="vi-VN" sz="8000" dirty="0">
              <a:latin typeface="+mj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5208" y="3227754"/>
            <a:ext cx="14875976" cy="10360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596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654025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Detect Human Face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771889" y="2000594"/>
            <a:ext cx="1446261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Facial Detection - How it works</a:t>
            </a:r>
            <a:endParaRPr lang="vi-VN" sz="8000" dirty="0">
              <a:latin typeface="+mj-lt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544433" y="6893455"/>
            <a:ext cx="819239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dirty="0" smtClean="0">
                <a:latin typeface="medium-content-serif-font"/>
              </a:rPr>
              <a:t>Voila, a Face is found !</a:t>
            </a:r>
            <a:endParaRPr lang="vi-VN" sz="6000" dirty="0"/>
          </a:p>
        </p:txBody>
      </p:sp>
      <p:pic>
        <p:nvPicPr>
          <p:cNvPr id="39938" name="Picture 2" descr="https://cdn-images-1.medium.com/max/1200/1*dOtP6yl7d4c0oaR6NpfWVg.jpe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749"/>
          <a:stretch/>
        </p:blipFill>
        <p:spPr bwMode="auto">
          <a:xfrm>
            <a:off x="12049432" y="3324033"/>
            <a:ext cx="8734733" cy="9601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 1"/>
          <p:cNvSpPr>
            <a:spLocks noChangeAspect="1"/>
          </p:cNvSpPr>
          <p:nvPr/>
        </p:nvSpPr>
        <p:spPr>
          <a:xfrm>
            <a:off x="16249650" y="7743332"/>
            <a:ext cx="182880" cy="182880"/>
          </a:xfrm>
          <a:prstGeom prst="ellipse">
            <a:avLst/>
          </a:prstGeom>
          <a:solidFill>
            <a:srgbClr val="E4C8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1" name="Oval 10"/>
          <p:cNvSpPr>
            <a:spLocks noChangeAspect="1"/>
          </p:cNvSpPr>
          <p:nvPr/>
        </p:nvSpPr>
        <p:spPr>
          <a:xfrm>
            <a:off x="18052256" y="7909118"/>
            <a:ext cx="182880" cy="182880"/>
          </a:xfrm>
          <a:prstGeom prst="ellipse">
            <a:avLst/>
          </a:prstGeom>
          <a:solidFill>
            <a:srgbClr val="E4C8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2" name="Oval 11"/>
          <p:cNvSpPr>
            <a:spLocks noChangeAspect="1"/>
          </p:cNvSpPr>
          <p:nvPr/>
        </p:nvSpPr>
        <p:spPr>
          <a:xfrm>
            <a:off x="16871156" y="7994843"/>
            <a:ext cx="182880" cy="182880"/>
          </a:xfrm>
          <a:prstGeom prst="ellipse">
            <a:avLst/>
          </a:prstGeom>
          <a:solidFill>
            <a:srgbClr val="E4C8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3" name="Oval 12"/>
          <p:cNvSpPr>
            <a:spLocks noChangeAspect="1"/>
          </p:cNvSpPr>
          <p:nvPr/>
        </p:nvSpPr>
        <p:spPr>
          <a:xfrm>
            <a:off x="17590293" y="8050105"/>
            <a:ext cx="182880" cy="182880"/>
          </a:xfrm>
          <a:prstGeom prst="ellipse">
            <a:avLst/>
          </a:prstGeom>
          <a:solidFill>
            <a:srgbClr val="E4C8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4" name="Oval 13"/>
          <p:cNvSpPr>
            <a:spLocks noChangeAspect="1"/>
          </p:cNvSpPr>
          <p:nvPr/>
        </p:nvSpPr>
        <p:spPr>
          <a:xfrm>
            <a:off x="17252156" y="9150543"/>
            <a:ext cx="182880" cy="182880"/>
          </a:xfrm>
          <a:prstGeom prst="ellipse">
            <a:avLst/>
          </a:prstGeom>
          <a:solidFill>
            <a:srgbClr val="E4C8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5" name="Oval 14"/>
          <p:cNvSpPr>
            <a:spLocks noChangeAspect="1"/>
          </p:cNvSpPr>
          <p:nvPr/>
        </p:nvSpPr>
        <p:spPr>
          <a:xfrm>
            <a:off x="17033081" y="9966518"/>
            <a:ext cx="182880" cy="182880"/>
          </a:xfrm>
          <a:prstGeom prst="ellipse">
            <a:avLst/>
          </a:prstGeom>
          <a:solidFill>
            <a:srgbClr val="E4C8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6" name="Oval 15"/>
          <p:cNvSpPr>
            <a:spLocks noChangeAspect="1"/>
          </p:cNvSpPr>
          <p:nvPr/>
        </p:nvSpPr>
        <p:spPr>
          <a:xfrm>
            <a:off x="15992968" y="9860649"/>
            <a:ext cx="182880" cy="182880"/>
          </a:xfrm>
          <a:prstGeom prst="ellipse">
            <a:avLst/>
          </a:prstGeom>
          <a:solidFill>
            <a:srgbClr val="E4C8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7" name="Oval 16"/>
          <p:cNvSpPr>
            <a:spLocks noChangeAspect="1"/>
          </p:cNvSpPr>
          <p:nvPr/>
        </p:nvSpPr>
        <p:spPr>
          <a:xfrm>
            <a:off x="16981680" y="10459966"/>
            <a:ext cx="182880" cy="182880"/>
          </a:xfrm>
          <a:prstGeom prst="ellipse">
            <a:avLst/>
          </a:prstGeom>
          <a:solidFill>
            <a:srgbClr val="E4C8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8" name="Oval 17"/>
          <p:cNvSpPr>
            <a:spLocks noChangeAspect="1"/>
          </p:cNvSpPr>
          <p:nvPr/>
        </p:nvSpPr>
        <p:spPr>
          <a:xfrm>
            <a:off x="17845280" y="10117066"/>
            <a:ext cx="182880" cy="182880"/>
          </a:xfrm>
          <a:prstGeom prst="ellipse">
            <a:avLst/>
          </a:prstGeom>
          <a:solidFill>
            <a:srgbClr val="E4C8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074569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047962" y="5751063"/>
            <a:ext cx="1092478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 smtClean="0">
                <a:latin typeface="+mj-lt"/>
              </a:rPr>
              <a:t>The Identifying Process</a:t>
            </a:r>
            <a:endParaRPr lang="vi-VN" sz="8000" b="1" dirty="0"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5543184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Identify a Person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8335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705754" y="1108042"/>
            <a:ext cx="6190797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Common Solutions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6" name="Picture 4" descr="Kết quả hình ảnh cho blind person solution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132" y="5250426"/>
            <a:ext cx="10588585" cy="7630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0200825" y="2432726"/>
            <a:ext cx="392813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Helpers</a:t>
            </a:r>
            <a:endParaRPr lang="vi-VN" sz="8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22887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957538" y="2261905"/>
            <a:ext cx="876874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Identifying Process</a:t>
            </a:r>
            <a:endParaRPr lang="vi-VN" sz="8000" dirty="0"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5543184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Identify a Person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957538" y="4356351"/>
            <a:ext cx="7257115" cy="17979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914400" indent="-914400">
              <a:lnSpc>
                <a:spcPct val="250000"/>
              </a:lnSpc>
              <a:buFont typeface="+mj-lt"/>
              <a:buAutoNum type="arabicPeriod"/>
            </a:pPr>
            <a:r>
              <a:rPr lang="en-US" sz="5400" b="1" dirty="0" smtClean="0">
                <a:latin typeface="+mj-lt"/>
              </a:rPr>
              <a:t>Detect Human Face</a:t>
            </a:r>
          </a:p>
        </p:txBody>
      </p:sp>
    </p:spTree>
    <p:extLst>
      <p:ext uri="{BB962C8B-B14F-4D97-AF65-F5344CB8AC3E}">
        <p14:creationId xmlns:p14="http://schemas.microsoft.com/office/powerpoint/2010/main" val="1462259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957538" y="2261905"/>
            <a:ext cx="876874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Identifying Process</a:t>
            </a:r>
            <a:endParaRPr lang="vi-VN" sz="8000" dirty="0"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5543184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Identify a Person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957538" y="4356351"/>
            <a:ext cx="11211724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914400" indent="-914400">
              <a:lnSpc>
                <a:spcPct val="250000"/>
              </a:lnSpc>
              <a:buFont typeface="+mj-lt"/>
              <a:buAutoNum type="arabicPeriod"/>
            </a:pPr>
            <a:r>
              <a:rPr lang="en-US" sz="5400" b="1" dirty="0" smtClean="0">
                <a:latin typeface="+mj-lt"/>
              </a:rPr>
              <a:t>Detect Human Face</a:t>
            </a:r>
          </a:p>
          <a:p>
            <a:pPr marL="914400" indent="-914400">
              <a:lnSpc>
                <a:spcPct val="250000"/>
              </a:lnSpc>
              <a:buFont typeface="+mj-lt"/>
              <a:buAutoNum type="arabicPeriod"/>
            </a:pPr>
            <a:r>
              <a:rPr lang="en-US" sz="5400" b="1" dirty="0" smtClean="0">
                <a:latin typeface="+mj-lt"/>
              </a:rPr>
              <a:t>Identify Face and get Candidates</a:t>
            </a:r>
          </a:p>
        </p:txBody>
      </p:sp>
    </p:spTree>
    <p:extLst>
      <p:ext uri="{BB962C8B-B14F-4D97-AF65-F5344CB8AC3E}">
        <p14:creationId xmlns:p14="http://schemas.microsoft.com/office/powerpoint/2010/main" val="2398273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957538" y="2261905"/>
            <a:ext cx="876874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Identifying Process</a:t>
            </a:r>
            <a:endParaRPr lang="vi-VN" sz="8000" dirty="0"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5543184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Identify a Person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957538" y="4356351"/>
            <a:ext cx="11211724" cy="63248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914400" indent="-914400">
              <a:lnSpc>
                <a:spcPct val="250000"/>
              </a:lnSpc>
              <a:buFont typeface="+mj-lt"/>
              <a:buAutoNum type="arabicPeriod"/>
            </a:pPr>
            <a:r>
              <a:rPr lang="en-US" sz="5400" b="1" dirty="0" smtClean="0">
                <a:latin typeface="+mj-lt"/>
              </a:rPr>
              <a:t>Detect Human Face</a:t>
            </a:r>
          </a:p>
          <a:p>
            <a:pPr marL="914400" indent="-914400">
              <a:lnSpc>
                <a:spcPct val="250000"/>
              </a:lnSpc>
              <a:buFont typeface="+mj-lt"/>
              <a:buAutoNum type="arabicPeriod"/>
            </a:pPr>
            <a:r>
              <a:rPr lang="en-US" sz="5400" b="1" dirty="0" smtClean="0">
                <a:latin typeface="+mj-lt"/>
              </a:rPr>
              <a:t>Identify Face and get Candidates</a:t>
            </a:r>
          </a:p>
          <a:p>
            <a:pPr marL="914400" indent="-914400">
              <a:lnSpc>
                <a:spcPct val="250000"/>
              </a:lnSpc>
              <a:buFont typeface="+mj-lt"/>
              <a:buAutoNum type="arabicPeriod"/>
            </a:pPr>
            <a:r>
              <a:rPr lang="en-US" sz="5400" b="1" dirty="0">
                <a:latin typeface="+mj-lt"/>
              </a:rPr>
              <a:t>Get Person </a:t>
            </a:r>
            <a:r>
              <a:rPr lang="en-US" sz="5400" b="1" dirty="0" smtClean="0">
                <a:latin typeface="+mj-lt"/>
              </a:rPr>
              <a:t>Information</a:t>
            </a:r>
            <a:endParaRPr lang="vi-VN" sz="54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57956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957538" y="2261905"/>
            <a:ext cx="876874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Identifying Process</a:t>
            </a:r>
            <a:endParaRPr lang="vi-VN" sz="8000" dirty="0"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5543184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Identify a Person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957538" y="4356351"/>
            <a:ext cx="11211724" cy="63248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914400" indent="-914400">
              <a:lnSpc>
                <a:spcPct val="250000"/>
              </a:lnSpc>
              <a:buFont typeface="+mj-lt"/>
              <a:buAutoNum type="arabicPeriod"/>
            </a:pPr>
            <a:r>
              <a:rPr lang="en-US" sz="5400" b="1" dirty="0" smtClean="0">
                <a:latin typeface="+mj-lt"/>
              </a:rPr>
              <a:t>Detect Human Face</a:t>
            </a:r>
          </a:p>
          <a:p>
            <a:pPr marL="914400" indent="-914400">
              <a:lnSpc>
                <a:spcPct val="250000"/>
              </a:lnSpc>
              <a:buFont typeface="+mj-lt"/>
              <a:buAutoNum type="arabicPeriod"/>
            </a:pPr>
            <a:r>
              <a:rPr lang="en-US" sz="5400" b="1" dirty="0" smtClean="0">
                <a:latin typeface="+mj-lt"/>
              </a:rPr>
              <a:t>Identify Face and get Candidates</a:t>
            </a:r>
          </a:p>
          <a:p>
            <a:pPr marL="914400" indent="-914400">
              <a:lnSpc>
                <a:spcPct val="250000"/>
              </a:lnSpc>
              <a:buFont typeface="+mj-lt"/>
              <a:buAutoNum type="arabicPeriod"/>
            </a:pPr>
            <a:r>
              <a:rPr lang="en-US" sz="5400" b="1" dirty="0">
                <a:latin typeface="+mj-lt"/>
              </a:rPr>
              <a:t>Get Person </a:t>
            </a:r>
            <a:r>
              <a:rPr lang="en-US" sz="5400" b="1" dirty="0" smtClean="0">
                <a:latin typeface="+mj-lt"/>
              </a:rPr>
              <a:t>Information</a:t>
            </a:r>
            <a:endParaRPr lang="vi-VN" sz="5400" b="1" dirty="0">
              <a:latin typeface="+mj-lt"/>
            </a:endParaRPr>
          </a:p>
        </p:txBody>
      </p:sp>
      <p:sp>
        <p:nvSpPr>
          <p:cNvPr id="2" name="Right Arrow 1"/>
          <p:cNvSpPr/>
          <p:nvPr/>
        </p:nvSpPr>
        <p:spPr>
          <a:xfrm>
            <a:off x="5220929" y="5338916"/>
            <a:ext cx="2330245" cy="7669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162579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654025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Detect Human Face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6267" y="1995226"/>
            <a:ext cx="3334552" cy="185562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7722550" y="1344905"/>
            <a:ext cx="5881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Microsoft Cognitive Service</a:t>
            </a:r>
            <a:endParaRPr lang="vi-VN" dirty="0">
              <a:latin typeface="+mj-lt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794" y="5502864"/>
            <a:ext cx="2780959" cy="278095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60672" y="796065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User</a:t>
            </a:r>
            <a:endParaRPr lang="vi-VN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420229" y="196608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147" y="2612418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14" name="Straight Connector 13"/>
          <p:cNvCxnSpPr>
            <a:stCxn id="13" idx="1"/>
          </p:cNvCxnSpPr>
          <p:nvPr/>
        </p:nvCxnSpPr>
        <p:spPr>
          <a:xfrm flipH="1">
            <a:off x="7261412" y="3044266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7261412" y="304426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12711513" y="3049497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14208248" y="3044265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261412" y="12898714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 flipV="1">
            <a:off x="17104660" y="3116094"/>
            <a:ext cx="1919469" cy="523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17104659" y="3116094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22358681" y="3121325"/>
            <a:ext cx="169281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24051495" y="3116093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17104659" y="12970542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2213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654025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Detect Human Face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6267" y="1995226"/>
            <a:ext cx="3334552" cy="185562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7722550" y="1344905"/>
            <a:ext cx="5881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Microsoft Cognitive Service</a:t>
            </a:r>
            <a:endParaRPr lang="vi-VN" dirty="0">
              <a:latin typeface="+mj-lt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794" y="5502864"/>
            <a:ext cx="2780959" cy="278095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60672" y="796065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User</a:t>
            </a:r>
            <a:endParaRPr lang="vi-VN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420229" y="196608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147" y="2612418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14" name="Straight Connector 13"/>
          <p:cNvCxnSpPr>
            <a:stCxn id="13" idx="1"/>
          </p:cNvCxnSpPr>
          <p:nvPr/>
        </p:nvCxnSpPr>
        <p:spPr>
          <a:xfrm flipH="1">
            <a:off x="7261412" y="3044266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7261412" y="304426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12711513" y="3049497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14208248" y="3044265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261412" y="12898714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 flipV="1">
            <a:off x="17104660" y="3116094"/>
            <a:ext cx="1919469" cy="523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17104659" y="3116094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22358681" y="3121325"/>
            <a:ext cx="169281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24051495" y="3116093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17104659" y="12970542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3263388" y="6250081"/>
            <a:ext cx="335631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3471827" y="6477368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1. Capture</a:t>
            </a:r>
            <a:endParaRPr lang="vi-VN" dirty="0">
              <a:latin typeface="+mj-lt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t="9076" r="1477" b="8433"/>
          <a:stretch/>
        </p:blipFill>
        <p:spPr>
          <a:xfrm>
            <a:off x="3669335" y="3121325"/>
            <a:ext cx="2576050" cy="2901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834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654025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Detect Human Face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6267" y="1995226"/>
            <a:ext cx="3334552" cy="185562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7722550" y="1344905"/>
            <a:ext cx="5881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Microsoft Cognitive Service</a:t>
            </a:r>
            <a:endParaRPr lang="vi-VN" dirty="0">
              <a:latin typeface="+mj-lt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794" y="5502864"/>
            <a:ext cx="2780959" cy="278095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60672" y="796065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User</a:t>
            </a:r>
            <a:endParaRPr lang="vi-VN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420229" y="196608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147" y="2612418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14" name="Straight Connector 13"/>
          <p:cNvCxnSpPr>
            <a:stCxn id="13" idx="1"/>
          </p:cNvCxnSpPr>
          <p:nvPr/>
        </p:nvCxnSpPr>
        <p:spPr>
          <a:xfrm flipH="1">
            <a:off x="7261412" y="3044266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7261412" y="304426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12711513" y="3049497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14208248" y="3044265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261412" y="12898714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 flipV="1">
            <a:off x="17104660" y="3116094"/>
            <a:ext cx="1919469" cy="523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17104659" y="3116094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22358681" y="3121325"/>
            <a:ext cx="169281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24051495" y="3116093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17104659" y="12970542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3263388" y="6250081"/>
            <a:ext cx="335631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471827" y="6477368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1. Capture</a:t>
            </a:r>
            <a:endParaRPr lang="vi-VN" dirty="0">
              <a:latin typeface="+mj-lt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t="9076" r="1477" b="8433"/>
          <a:stretch/>
        </p:blipFill>
        <p:spPr>
          <a:xfrm>
            <a:off x="3669335" y="3121325"/>
            <a:ext cx="2576050" cy="2901470"/>
          </a:xfrm>
          <a:prstGeom prst="rect">
            <a:avLst/>
          </a:prstGeom>
        </p:spPr>
      </p:pic>
      <p:cxnSp>
        <p:nvCxnSpPr>
          <p:cNvPr id="27" name="Straight Arrow Connector 26"/>
          <p:cNvCxnSpPr/>
          <p:nvPr/>
        </p:nvCxnSpPr>
        <p:spPr>
          <a:xfrm>
            <a:off x="14420972" y="6250081"/>
            <a:ext cx="2497023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4288792" y="6570177"/>
            <a:ext cx="26292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2. Detect API</a:t>
            </a:r>
            <a:endParaRPr lang="vi-VN" dirty="0">
              <a:latin typeface="+mj-lt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t="9076" r="1477" b="8433"/>
          <a:stretch/>
        </p:blipFill>
        <p:spPr>
          <a:xfrm>
            <a:off x="14706312" y="3773137"/>
            <a:ext cx="1997343" cy="2249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439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654025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Detect Human Face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6267" y="1995226"/>
            <a:ext cx="3334552" cy="185562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7722550" y="1344905"/>
            <a:ext cx="5881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Microsoft Cognitive Service</a:t>
            </a:r>
            <a:endParaRPr lang="vi-VN" dirty="0">
              <a:latin typeface="+mj-lt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794" y="5502864"/>
            <a:ext cx="2780959" cy="278095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60672" y="796065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User</a:t>
            </a:r>
            <a:endParaRPr lang="vi-VN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420229" y="196608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147" y="2612418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14" name="Straight Connector 13"/>
          <p:cNvCxnSpPr>
            <a:stCxn id="13" idx="1"/>
          </p:cNvCxnSpPr>
          <p:nvPr/>
        </p:nvCxnSpPr>
        <p:spPr>
          <a:xfrm flipH="1">
            <a:off x="7261412" y="3044266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7261412" y="304426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12711513" y="3049497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14208248" y="3044265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261412" y="12898714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 flipV="1">
            <a:off x="17104660" y="3116094"/>
            <a:ext cx="1919469" cy="523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17104659" y="3116094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22358681" y="3121325"/>
            <a:ext cx="169281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24051495" y="3116093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17104659" y="12970542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3263388" y="6250081"/>
            <a:ext cx="335631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471827" y="6477368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1. Capture</a:t>
            </a:r>
            <a:endParaRPr lang="vi-VN" dirty="0">
              <a:latin typeface="+mj-lt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t="9076" r="1477" b="8433"/>
          <a:stretch/>
        </p:blipFill>
        <p:spPr>
          <a:xfrm>
            <a:off x="3669335" y="3121325"/>
            <a:ext cx="2576050" cy="2901470"/>
          </a:xfrm>
          <a:prstGeom prst="rect">
            <a:avLst/>
          </a:prstGeom>
        </p:spPr>
      </p:pic>
      <p:cxnSp>
        <p:nvCxnSpPr>
          <p:cNvPr id="27" name="Straight Arrow Connector 26"/>
          <p:cNvCxnSpPr/>
          <p:nvPr/>
        </p:nvCxnSpPr>
        <p:spPr>
          <a:xfrm>
            <a:off x="14420972" y="6250081"/>
            <a:ext cx="2497023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4288792" y="6570177"/>
            <a:ext cx="26292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2. Detect API</a:t>
            </a:r>
            <a:endParaRPr lang="vi-VN" dirty="0">
              <a:latin typeface="+mj-lt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t="9076" r="1477" b="8433"/>
          <a:stretch/>
        </p:blipFill>
        <p:spPr>
          <a:xfrm>
            <a:off x="14706312" y="3773137"/>
            <a:ext cx="1997343" cy="224965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49143" y="3983566"/>
            <a:ext cx="18288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78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654025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Detect Human Face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6267" y="1995226"/>
            <a:ext cx="3334552" cy="185562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7722550" y="1344905"/>
            <a:ext cx="5881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Microsoft Cognitive Service</a:t>
            </a:r>
            <a:endParaRPr lang="vi-VN" dirty="0">
              <a:latin typeface="+mj-lt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794" y="5502864"/>
            <a:ext cx="2780959" cy="278095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60672" y="796065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User</a:t>
            </a:r>
            <a:endParaRPr lang="vi-VN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420229" y="196608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147" y="2612418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14" name="Straight Connector 13"/>
          <p:cNvCxnSpPr>
            <a:stCxn id="13" idx="1"/>
          </p:cNvCxnSpPr>
          <p:nvPr/>
        </p:nvCxnSpPr>
        <p:spPr>
          <a:xfrm flipH="1">
            <a:off x="7261412" y="3044266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7261412" y="304426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12711513" y="3049497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14208248" y="3044265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261412" y="12898714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 flipV="1">
            <a:off x="17104660" y="3116094"/>
            <a:ext cx="1919469" cy="523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17104659" y="3116094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22358681" y="3121325"/>
            <a:ext cx="169281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24051495" y="3116093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17104659" y="12970542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3263388" y="6250081"/>
            <a:ext cx="335631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471827" y="6477368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1. Capture</a:t>
            </a:r>
            <a:endParaRPr lang="vi-VN" dirty="0">
              <a:latin typeface="+mj-lt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t="9076" r="1477" b="8433"/>
          <a:stretch/>
        </p:blipFill>
        <p:spPr>
          <a:xfrm>
            <a:off x="3669335" y="3121325"/>
            <a:ext cx="2576050" cy="2901470"/>
          </a:xfrm>
          <a:prstGeom prst="rect">
            <a:avLst/>
          </a:prstGeom>
        </p:spPr>
      </p:pic>
      <p:cxnSp>
        <p:nvCxnSpPr>
          <p:cNvPr id="27" name="Straight Arrow Connector 26"/>
          <p:cNvCxnSpPr/>
          <p:nvPr/>
        </p:nvCxnSpPr>
        <p:spPr>
          <a:xfrm>
            <a:off x="14420972" y="6250081"/>
            <a:ext cx="2497023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4288792" y="6570177"/>
            <a:ext cx="26292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2. Detect API</a:t>
            </a:r>
            <a:endParaRPr lang="vi-VN" dirty="0">
              <a:latin typeface="+mj-lt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t="9076" r="1477" b="8433"/>
          <a:stretch/>
        </p:blipFill>
        <p:spPr>
          <a:xfrm>
            <a:off x="14706312" y="3773137"/>
            <a:ext cx="1997343" cy="2249658"/>
          </a:xfrm>
          <a:prstGeom prst="rect">
            <a:avLst/>
          </a:prstGeom>
        </p:spPr>
      </p:pic>
      <p:cxnSp>
        <p:nvCxnSpPr>
          <p:cNvPr id="31" name="Straight Arrow Connector 30"/>
          <p:cNvCxnSpPr/>
          <p:nvPr/>
        </p:nvCxnSpPr>
        <p:spPr>
          <a:xfrm>
            <a:off x="20669494" y="5833691"/>
            <a:ext cx="0" cy="91000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49143" y="3983566"/>
            <a:ext cx="1828800" cy="182880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8"/>
          <a:srcRect l="23179" t="27718" r="27259" b="26416"/>
          <a:stretch/>
        </p:blipFill>
        <p:spPr>
          <a:xfrm>
            <a:off x="19212773" y="6989864"/>
            <a:ext cx="2913930" cy="3567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430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654025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Detect Human Face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6267" y="1995226"/>
            <a:ext cx="3334552" cy="185562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7722550" y="1344905"/>
            <a:ext cx="5881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Microsoft Cognitive Service</a:t>
            </a:r>
            <a:endParaRPr lang="vi-VN" dirty="0">
              <a:latin typeface="+mj-lt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794" y="5502864"/>
            <a:ext cx="2780959" cy="278095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60672" y="796065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User</a:t>
            </a:r>
            <a:endParaRPr lang="vi-VN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420229" y="196608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147" y="2612418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14" name="Straight Connector 13"/>
          <p:cNvCxnSpPr>
            <a:stCxn id="13" idx="1"/>
          </p:cNvCxnSpPr>
          <p:nvPr/>
        </p:nvCxnSpPr>
        <p:spPr>
          <a:xfrm flipH="1">
            <a:off x="7261412" y="3044266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7261412" y="304426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12711513" y="3049497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14208248" y="3044265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261412" y="12898714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 flipV="1">
            <a:off x="17104660" y="3116094"/>
            <a:ext cx="1919469" cy="523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17104659" y="3116094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22358681" y="3121325"/>
            <a:ext cx="169281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24051495" y="3116093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17104659" y="12970542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3263388" y="6250081"/>
            <a:ext cx="335631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471827" y="6477368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1. Capture</a:t>
            </a:r>
            <a:endParaRPr lang="vi-VN" dirty="0">
              <a:latin typeface="+mj-lt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t="9076" r="1477" b="8433"/>
          <a:stretch/>
        </p:blipFill>
        <p:spPr>
          <a:xfrm>
            <a:off x="3669335" y="3121325"/>
            <a:ext cx="2576050" cy="2901470"/>
          </a:xfrm>
          <a:prstGeom prst="rect">
            <a:avLst/>
          </a:prstGeom>
        </p:spPr>
      </p:pic>
      <p:cxnSp>
        <p:nvCxnSpPr>
          <p:cNvPr id="27" name="Straight Arrow Connector 26"/>
          <p:cNvCxnSpPr/>
          <p:nvPr/>
        </p:nvCxnSpPr>
        <p:spPr>
          <a:xfrm>
            <a:off x="14420972" y="6250081"/>
            <a:ext cx="2497023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4288792" y="6570177"/>
            <a:ext cx="26292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2. Detect API</a:t>
            </a:r>
            <a:endParaRPr lang="vi-VN" dirty="0">
              <a:latin typeface="+mj-lt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t="9076" r="1477" b="8433"/>
          <a:stretch/>
        </p:blipFill>
        <p:spPr>
          <a:xfrm>
            <a:off x="14706312" y="3773137"/>
            <a:ext cx="1997343" cy="2249658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7"/>
          <a:srcRect l="23179" t="27718" r="27259" b="26416"/>
          <a:stretch/>
        </p:blipFill>
        <p:spPr>
          <a:xfrm>
            <a:off x="19212773" y="6989864"/>
            <a:ext cx="2913930" cy="3567123"/>
          </a:xfrm>
          <a:prstGeom prst="rect">
            <a:avLst/>
          </a:prstGeom>
        </p:spPr>
      </p:pic>
      <p:cxnSp>
        <p:nvCxnSpPr>
          <p:cNvPr id="31" name="Straight Arrow Connector 30"/>
          <p:cNvCxnSpPr/>
          <p:nvPr/>
        </p:nvCxnSpPr>
        <p:spPr>
          <a:xfrm>
            <a:off x="20669494" y="5833691"/>
            <a:ext cx="0" cy="91000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49143" y="3983566"/>
            <a:ext cx="1828800" cy="1828800"/>
          </a:xfrm>
          <a:prstGeom prst="rect">
            <a:avLst/>
          </a:prstGeom>
        </p:spPr>
      </p:pic>
      <p:cxnSp>
        <p:nvCxnSpPr>
          <p:cNvPr id="33" name="Straight Arrow Connector 32"/>
          <p:cNvCxnSpPr/>
          <p:nvPr/>
        </p:nvCxnSpPr>
        <p:spPr>
          <a:xfrm>
            <a:off x="20727376" y="10826986"/>
            <a:ext cx="0" cy="91000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19173876" y="11986528"/>
            <a:ext cx="2991235" cy="58477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+mj-lt"/>
              </a:rPr>
              <a:t>Face ID</a:t>
            </a:r>
            <a:endParaRPr lang="vi-VN" sz="3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90077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Theme">
  <a:themeElements>
    <a:clrScheme name="Simple Light">
      <a:dk1>
        <a:srgbClr val="445469"/>
      </a:dk1>
      <a:lt1>
        <a:sysClr val="window" lastClr="FFFFFF"/>
      </a:lt1>
      <a:dk2>
        <a:srgbClr val="445469"/>
      </a:dk2>
      <a:lt2>
        <a:srgbClr val="FFFFFF"/>
      </a:lt2>
      <a:accent1>
        <a:srgbClr val="46546C"/>
      </a:accent1>
      <a:accent2>
        <a:srgbClr val="1986AF"/>
      </a:accent2>
      <a:accent3>
        <a:srgbClr val="46BE9C"/>
      </a:accent3>
      <a:accent4>
        <a:srgbClr val="9CB631"/>
      </a:accent4>
      <a:accent5>
        <a:srgbClr val="FB8635"/>
      </a:accent5>
      <a:accent6>
        <a:srgbClr val="D53E23"/>
      </a:accent6>
      <a:hlink>
        <a:srgbClr val="F33B48"/>
      </a:hlink>
      <a:folHlink>
        <a:srgbClr val="FFC000"/>
      </a:folHlink>
    </a:clrScheme>
    <a:fontScheme name="Custom 1">
      <a:majorFont>
        <a:latin typeface="Lato"/>
        <a:ea typeface=""/>
        <a:cs typeface=""/>
      </a:majorFont>
      <a:minorFont>
        <a:latin typeface="Lat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30493</TotalTime>
  <Words>4493</Words>
  <Application>Microsoft Office PowerPoint</Application>
  <PresentationFormat>Custom</PresentationFormat>
  <Paragraphs>1433</Paragraphs>
  <Slides>239</Slides>
  <Notes>37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239</vt:i4>
      </vt:variant>
    </vt:vector>
  </HeadingPairs>
  <TitlesOfParts>
    <vt:vector size="250" baseType="lpstr">
      <vt:lpstr>Bebas Neue</vt:lpstr>
      <vt:lpstr>Lato</vt:lpstr>
      <vt:lpstr>Lato Light</vt:lpstr>
      <vt:lpstr>Lato Regular</vt:lpstr>
      <vt:lpstr>medium-content-serif-font</vt:lpstr>
      <vt:lpstr>ＭＳ Ｐゴシック</vt:lpstr>
      <vt:lpstr>Roboto Regular</vt:lpstr>
      <vt:lpstr>Arial</vt:lpstr>
      <vt:lpstr>Calibri Light</vt:lpstr>
      <vt:lpstr>Wingdings</vt:lpstr>
      <vt:lpstr>Default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Barcena</dc:title>
  <dc:subject/>
  <dc:creator>SlidePro</dc:creator>
  <cp:keywords/>
  <dc:description/>
  <cp:lastModifiedBy>2TbP</cp:lastModifiedBy>
  <cp:revision>6604</cp:revision>
  <dcterms:created xsi:type="dcterms:W3CDTF">2014-11-12T21:47:38Z</dcterms:created>
  <dcterms:modified xsi:type="dcterms:W3CDTF">2017-04-19T21:28:58Z</dcterms:modified>
  <cp:category/>
</cp:coreProperties>
</file>